
<file path=[Content_Types].xml><?xml version="1.0" encoding="utf-8"?>
<Types xmlns="http://schemas.openxmlformats.org/package/2006/content-types"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9" r:id="rId3"/>
    <p:sldId id="258" r:id="rId4"/>
    <p:sldId id="263" r:id="rId5"/>
    <p:sldId id="262" r:id="rId6"/>
    <p:sldId id="261" r:id="rId7"/>
    <p:sldId id="3135" r:id="rId8"/>
    <p:sldId id="266" r:id="rId9"/>
    <p:sldId id="3132" r:id="rId10"/>
    <p:sldId id="3133" r:id="rId11"/>
    <p:sldId id="3134" r:id="rId12"/>
    <p:sldId id="31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6B3BA-F713-4D04-9ABD-2679D521052A}" v="31" dt="2024-01-08T12:08:17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cAuley" userId="92f75e26-bc3c-4769-a60f-2c683dbf6452" providerId="ADAL" clId="{ADF63FC4-D902-4A22-978E-257186E3B44D}"/>
    <pc:docChg chg="custSel modSld">
      <pc:chgData name="Sarah McAuley" userId="92f75e26-bc3c-4769-a60f-2c683dbf6452" providerId="ADAL" clId="{ADF63FC4-D902-4A22-978E-257186E3B44D}" dt="2024-01-08T13:17:01.363" v="75" actId="1076"/>
      <pc:docMkLst>
        <pc:docMk/>
      </pc:docMkLst>
      <pc:sldChg chg="addSp delSp modSp mod">
        <pc:chgData name="Sarah McAuley" userId="92f75e26-bc3c-4769-a60f-2c683dbf6452" providerId="ADAL" clId="{ADF63FC4-D902-4A22-978E-257186E3B44D}" dt="2024-01-08T13:17:01.363" v="75" actId="1076"/>
        <pc:sldMkLst>
          <pc:docMk/>
          <pc:sldMk cId="4221674338" sldId="256"/>
        </pc:sldMkLst>
        <pc:spChg chg="mod">
          <ac:chgData name="Sarah McAuley" userId="92f75e26-bc3c-4769-a60f-2c683dbf6452" providerId="ADAL" clId="{ADF63FC4-D902-4A22-978E-257186E3B44D}" dt="2024-01-08T13:16:52.609" v="74" actId="20577"/>
          <ac:spMkLst>
            <pc:docMk/>
            <pc:sldMk cId="4221674338" sldId="256"/>
            <ac:spMk id="2" creationId="{88771E3E-6B86-41B9-24A2-5486279B17B1}"/>
          </ac:spMkLst>
        </pc:spChg>
        <pc:spChg chg="mod">
          <ac:chgData name="Sarah McAuley" userId="92f75e26-bc3c-4769-a60f-2c683dbf6452" providerId="ADAL" clId="{ADF63FC4-D902-4A22-978E-257186E3B44D}" dt="2024-01-08T13:16:44.109" v="72" actId="20577"/>
          <ac:spMkLst>
            <pc:docMk/>
            <pc:sldMk cId="4221674338" sldId="256"/>
            <ac:spMk id="3" creationId="{680FD4BB-0C41-27F7-CA4E-79B7656EDB8E}"/>
          </ac:spMkLst>
        </pc:spChg>
        <pc:spChg chg="mod">
          <ac:chgData name="Sarah McAuley" userId="92f75e26-bc3c-4769-a60f-2c683dbf6452" providerId="ADAL" clId="{ADF63FC4-D902-4A22-978E-257186E3B44D}" dt="2024-01-08T13:17:01.363" v="75" actId="1076"/>
          <ac:spMkLst>
            <pc:docMk/>
            <pc:sldMk cId="4221674338" sldId="256"/>
            <ac:spMk id="5" creationId="{40DA0380-088F-61A6-E4D1-22429FC21C67}"/>
          </ac:spMkLst>
        </pc:spChg>
        <pc:spChg chg="add del mod">
          <ac:chgData name="Sarah McAuley" userId="92f75e26-bc3c-4769-a60f-2c683dbf6452" providerId="ADAL" clId="{ADF63FC4-D902-4A22-978E-257186E3B44D}" dt="2024-01-08T13:16:23.988" v="27" actId="478"/>
          <ac:spMkLst>
            <pc:docMk/>
            <pc:sldMk cId="4221674338" sldId="256"/>
            <ac:spMk id="7" creationId="{2072182A-0430-931B-7928-72BE5D15682C}"/>
          </ac:spMkLst>
        </pc:spChg>
        <pc:picChg chg="mod">
          <ac:chgData name="Sarah McAuley" userId="92f75e26-bc3c-4769-a60f-2c683dbf6452" providerId="ADAL" clId="{ADF63FC4-D902-4A22-978E-257186E3B44D}" dt="2024-01-08T13:15:32.968" v="1" actId="1076"/>
          <ac:picMkLst>
            <pc:docMk/>
            <pc:sldMk cId="4221674338" sldId="256"/>
            <ac:picMk id="4" creationId="{99764203-4ECF-C7A2-1D4B-3EC6AB45F1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9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8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9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0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8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30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Depression-Mental-Health-Mental-Health-Head-333702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Depression-Mental-Health-Mental-Health-Head-333702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Depression-Mental-Health-Mental-Health-Head-333702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hyperlink" Target="https://www.maxpixel.net/Depression-Mental-Health-Mental-Health-Head-3337026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297213-B630-4CFA-8FE1-099659C5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urful light bulb with business icons">
            <a:extLst>
              <a:ext uri="{FF2B5EF4-FFF2-40B4-BE49-F238E27FC236}">
                <a16:creationId xmlns:a16="http://schemas.microsoft.com/office/drawing/2014/main" id="{99764203-4ECF-C7A2-1D4B-3EC6AB45F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5" b="8178"/>
          <a:stretch/>
        </p:blipFill>
        <p:spPr>
          <a:xfrm>
            <a:off x="121920" y="170728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781" y="-257784"/>
            <a:ext cx="6857999" cy="7373570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73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71E3E-6B86-41B9-24A2-5486279B1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2500"/>
            <a:ext cx="5127674" cy="389358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DEFNYDDIO'R IAITH GYDA CHYMORTH (AC ADNODDAU)</a:t>
            </a:r>
            <a:r>
              <a:rPr lang="en-GB" sz="32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en-GB" sz="32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en-GB" sz="4000" dirty="0">
                <a:solidFill>
                  <a:srgbClr val="FFFFFF"/>
                </a:solidFill>
              </a:rPr>
              <a:t>(Cam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FD4BB-0C41-27F7-CA4E-79B7656ED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186" y="4846083"/>
            <a:ext cx="5024722" cy="1211818"/>
          </a:xfrm>
        </p:spPr>
        <p:txBody>
          <a:bodyPr anchor="b">
            <a:normAutofit lnSpcReduction="10000"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Llafar:Oracy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sv-SE" dirty="0">
                <a:solidFill>
                  <a:srgbClr val="FFFFFF"/>
                </a:solidFill>
              </a:rPr>
              <a:t>Ymarfer strwythuredig (ymarfer gyda chefnogaeth)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DA0380-088F-61A6-E4D1-22429FC21C67}"/>
              </a:ext>
            </a:extLst>
          </p:cNvPr>
          <p:cNvSpPr txBox="1"/>
          <p:nvPr/>
        </p:nvSpPr>
        <p:spPr>
          <a:xfrm>
            <a:off x="8818880" y="225138"/>
            <a:ext cx="32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highlight>
                  <a:srgbClr val="FF00FF"/>
                </a:highlight>
              </a:rPr>
              <a:t>Cyd-destun</a:t>
            </a:r>
            <a:r>
              <a:rPr lang="en-GB" b="1" dirty="0">
                <a:highlight>
                  <a:srgbClr val="FF00FF"/>
                </a:highlight>
              </a:rPr>
              <a:t> </a:t>
            </a:r>
            <a:r>
              <a:rPr lang="en-GB" b="1" dirty="0" err="1">
                <a:highlight>
                  <a:srgbClr val="FF00FF"/>
                </a:highlight>
              </a:rPr>
              <a:t>dysgu’r</a:t>
            </a:r>
            <a:r>
              <a:rPr lang="en-GB" b="1" dirty="0">
                <a:highlight>
                  <a:srgbClr val="FF00FF"/>
                </a:highlight>
              </a:rPr>
              <a:t> </a:t>
            </a:r>
            <a:r>
              <a:rPr lang="en-GB" b="1" dirty="0" err="1">
                <a:highlight>
                  <a:srgbClr val="FF00FF"/>
                </a:highlight>
              </a:rPr>
              <a:t>patrymau</a:t>
            </a:r>
            <a:r>
              <a:rPr lang="en-GB" b="1" dirty="0">
                <a:highlight>
                  <a:srgbClr val="FF00FF"/>
                </a:highlight>
              </a:rPr>
              <a:t>: </a:t>
            </a:r>
            <a:r>
              <a:rPr lang="en-GB" b="1" dirty="0" err="1">
                <a:highlight>
                  <a:srgbClr val="FF00FF"/>
                </a:highlight>
              </a:rPr>
              <a:t>Dathlu</a:t>
            </a:r>
            <a:endParaRPr lang="en-GB" b="1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21674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7361-5956-C6A3-4078-A3E46C9B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Gemau</a:t>
            </a:r>
            <a:r>
              <a:rPr lang="en-GB" dirty="0"/>
              <a:t>  : Beth </a:t>
            </a:r>
            <a:r>
              <a:rPr lang="en-GB" dirty="0" err="1"/>
              <a:t>ydy’r</a:t>
            </a:r>
            <a:r>
              <a:rPr lang="en-GB" dirty="0"/>
              <a:t> </a:t>
            </a:r>
            <a:r>
              <a:rPr lang="en-GB" dirty="0" err="1"/>
              <a:t>gwahaniaeth</a:t>
            </a:r>
            <a:r>
              <a:rPr lang="en-GB" dirty="0"/>
              <a:t>?</a:t>
            </a:r>
          </a:p>
        </p:txBody>
      </p:sp>
      <p:pic>
        <p:nvPicPr>
          <p:cNvPr id="4" name="Content Placeholder 3" descr="A picture containing icon&#10;&#10;Description automatically generated">
            <a:extLst>
              <a:ext uri="{FF2B5EF4-FFF2-40B4-BE49-F238E27FC236}">
                <a16:creationId xmlns:a16="http://schemas.microsoft.com/office/drawing/2014/main" id="{EEA2CFD7-E498-D170-9200-425F29468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689" r="28207"/>
          <a:stretch/>
        </p:blipFill>
        <p:spPr>
          <a:xfrm>
            <a:off x="972744" y="1877949"/>
            <a:ext cx="2934487" cy="4029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C4FA1-D630-5C05-1BD5-EB5A5CFC1714}"/>
              </a:ext>
            </a:extLst>
          </p:cNvPr>
          <p:cNvSpPr txBox="1"/>
          <p:nvPr/>
        </p:nvSpPr>
        <p:spPr>
          <a:xfrm>
            <a:off x="5628640" y="2133600"/>
            <a:ext cx="5327904" cy="3325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Sut </a:t>
            </a:r>
            <a:r>
              <a:rPr lang="en-US" sz="2600" b="1" i="0" dirty="0" err="1">
                <a:effectLst/>
                <a:latin typeface="+mj-lt"/>
                <a:cs typeface="Cavolini" panose="03000502040302020204" pitchFamily="66" charset="0"/>
              </a:rPr>
              <a:t>i</a:t>
            </a: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 </a:t>
            </a:r>
            <a:r>
              <a:rPr lang="en-US" sz="2600" b="1" i="0" dirty="0" err="1">
                <a:effectLst/>
                <a:latin typeface="+mj-lt"/>
                <a:cs typeface="Cavolini" panose="03000502040302020204" pitchFamily="66" charset="0"/>
              </a:rPr>
              <a:t>chwarae</a:t>
            </a: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. </a:t>
            </a:r>
            <a:r>
              <a:rPr lang="en-US" sz="1700" i="0" dirty="0">
                <a:effectLst/>
                <a:latin typeface="+mj-lt"/>
                <a:cs typeface="Cavolini" panose="03000502040302020204" pitchFamily="66" charset="0"/>
              </a:rPr>
              <a:t>How to play: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US" sz="1700" i="0" dirty="0">
              <a:effectLst/>
              <a:latin typeface="+mj-lt"/>
              <a:cs typeface="Cavolini" panose="03000502040302020204" pitchFamily="66" charset="0"/>
            </a:endParaRPr>
          </a:p>
          <a:p>
            <a:pPr algn="l" rtl="0" fontAlgn="base"/>
            <a:r>
              <a:rPr lang="en-GB" b="1" dirty="0">
                <a:latin typeface="+mj-lt"/>
                <a:cs typeface="Cavolini" panose="03000502040302020204" pitchFamily="66" charset="0"/>
              </a:rPr>
              <a:t>What’s the difference:</a:t>
            </a:r>
          </a:p>
          <a:p>
            <a:pPr algn="l" rtl="0" fontAlgn="base"/>
            <a:r>
              <a:rPr lang="en-GB" b="0" i="0" dirty="0">
                <a:effectLst/>
                <a:latin typeface="+mj-lt"/>
                <a:cs typeface="Cavolini" panose="03000502040302020204" pitchFamily="66" charset="0"/>
              </a:rPr>
              <a:t>Spot the missing details / spot the differences​</a:t>
            </a:r>
          </a:p>
          <a:p>
            <a:pPr algn="l" rtl="0" fontAlgn="base"/>
            <a:r>
              <a:rPr lang="en-GB" b="0" i="0" dirty="0">
                <a:effectLst/>
                <a:latin typeface="+mj-lt"/>
                <a:cs typeface="Cavolini" panose="03000502040302020204" pitchFamily="66" charset="0"/>
              </a:rPr>
              <a:t>Write a text in Welsh using sentences from the sentence builders. Read aloud or record yourself reading the text. Create a gap fill exercise based on your text making sure that you have a variety of key patterns and vocabulary as gaps. The words / phrases needed to fill the gaps should be available at the bottom of the page for pupils.</a:t>
            </a:r>
          </a:p>
          <a:p>
            <a:pPr algn="just" rtl="0" fontAlgn="base"/>
            <a:endParaRPr lang="en-US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just" rtl="0" fontAlgn="base"/>
            <a:r>
              <a:rPr lang="en-GB" sz="1800" b="1" i="0" u="none" strike="noStrike" dirty="0">
                <a:effectLst/>
                <a:latin typeface="+mj-lt"/>
                <a:cs typeface="Cavolini" panose="03000502040302020204" pitchFamily="66" charset="0"/>
              </a:rPr>
              <a:t>Focus:</a:t>
            </a:r>
            <a:r>
              <a:rPr lang="en-GB" sz="1800" b="0" i="0" u="none" strike="noStrike" dirty="0">
                <a:effectLst/>
                <a:latin typeface="+mj-lt"/>
                <a:cs typeface="Cavolini" panose="03000502040302020204" pitchFamily="66" charset="0"/>
              </a:rPr>
              <a:t> </a:t>
            </a:r>
            <a:endParaRPr lang="en-US" b="0" i="0" dirty="0">
              <a:effectLst/>
              <a:latin typeface="+mj-lt"/>
              <a:cs typeface="Cavolini" panose="03000502040302020204" pitchFamily="66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dirty="0" err="1">
                <a:latin typeface="+mj-lt"/>
              </a:rPr>
              <a:t>S</a:t>
            </a:r>
            <a:r>
              <a:rPr lang="en-US" b="0" i="0" dirty="0" err="1">
                <a:effectLst/>
                <a:latin typeface="+mj-lt"/>
              </a:rPr>
              <a:t>giliau</a:t>
            </a:r>
            <a:r>
              <a:rPr lang="en-US" b="0" i="0" dirty="0">
                <a:effectLst/>
                <a:latin typeface="+mj-lt"/>
              </a:rPr>
              <a:t> Gwrando</a:t>
            </a:r>
            <a:r>
              <a:rPr lang="en-US" dirty="0">
                <a:latin typeface="+mj-lt"/>
              </a:rPr>
              <a:t>/</a:t>
            </a:r>
            <a:r>
              <a:rPr lang="en-US" b="0" i="0" dirty="0">
                <a:effectLst/>
                <a:latin typeface="+mj-lt"/>
              </a:rPr>
              <a:t> listening skills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311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7361-5956-C6A3-4078-A3E46C9B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Gemau</a:t>
            </a:r>
            <a:r>
              <a:rPr lang="en-GB" dirty="0"/>
              <a:t>  : </a:t>
            </a:r>
            <a:r>
              <a:rPr lang="en-GB" dirty="0" err="1"/>
              <a:t>Lleidr</a:t>
            </a:r>
            <a:r>
              <a:rPr lang="en-GB" dirty="0"/>
              <a:t> </a:t>
            </a:r>
            <a:r>
              <a:rPr lang="en-GB" dirty="0" err="1"/>
              <a:t>brawddegau</a:t>
            </a:r>
            <a:endParaRPr lang="en-GB" dirty="0"/>
          </a:p>
        </p:txBody>
      </p:sp>
      <p:pic>
        <p:nvPicPr>
          <p:cNvPr id="4" name="Content Placeholder 3" descr="A picture containing icon&#10;&#10;Description automatically generated">
            <a:extLst>
              <a:ext uri="{FF2B5EF4-FFF2-40B4-BE49-F238E27FC236}">
                <a16:creationId xmlns:a16="http://schemas.microsoft.com/office/drawing/2014/main" id="{EEA2CFD7-E498-D170-9200-425F29468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689" r="28207"/>
          <a:stretch/>
        </p:blipFill>
        <p:spPr>
          <a:xfrm>
            <a:off x="972744" y="1877949"/>
            <a:ext cx="2934487" cy="4029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C4FA1-D630-5C05-1BD5-EB5A5CFC1714}"/>
              </a:ext>
            </a:extLst>
          </p:cNvPr>
          <p:cNvSpPr txBox="1"/>
          <p:nvPr/>
        </p:nvSpPr>
        <p:spPr>
          <a:xfrm>
            <a:off x="5469467" y="2133600"/>
            <a:ext cx="5487077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Sut </a:t>
            </a:r>
            <a:r>
              <a:rPr lang="en-US" sz="2600" b="1" i="0" dirty="0" err="1">
                <a:effectLst/>
                <a:latin typeface="+mj-lt"/>
                <a:cs typeface="Cavolini" panose="03000502040302020204" pitchFamily="66" charset="0"/>
              </a:rPr>
              <a:t>i</a:t>
            </a: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 </a:t>
            </a:r>
            <a:r>
              <a:rPr lang="en-US" sz="2600" b="1" i="0" dirty="0" err="1">
                <a:effectLst/>
                <a:latin typeface="+mj-lt"/>
                <a:cs typeface="Cavolini" panose="03000502040302020204" pitchFamily="66" charset="0"/>
              </a:rPr>
              <a:t>chwarae</a:t>
            </a: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. </a:t>
            </a:r>
            <a:r>
              <a:rPr lang="en-US" sz="1700" i="0" dirty="0">
                <a:effectLst/>
                <a:latin typeface="+mj-lt"/>
                <a:cs typeface="Cavolini" panose="03000502040302020204" pitchFamily="66" charset="0"/>
              </a:rPr>
              <a:t>How to play: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US" sz="1700" i="0" dirty="0">
              <a:effectLst/>
              <a:latin typeface="+mj-lt"/>
              <a:cs typeface="Cavolini" panose="03000502040302020204" pitchFamily="66" charset="0"/>
            </a:endParaRPr>
          </a:p>
          <a:p>
            <a:pPr algn="l" rtl="0" fontAlgn="base"/>
            <a:r>
              <a:rPr lang="en-GB" b="1" dirty="0">
                <a:latin typeface="+mj-lt"/>
                <a:cs typeface="Cavolini" panose="03000502040302020204" pitchFamily="66" charset="0"/>
              </a:rPr>
              <a:t>Sentence steeler:</a:t>
            </a:r>
          </a:p>
          <a:p>
            <a:pPr algn="l" rtl="0" fontAlgn="base"/>
            <a:endParaRPr lang="en-GB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just" rtl="0" fontAlgn="base"/>
            <a:endParaRPr lang="en-US" sz="1800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just" rtl="0" fontAlgn="base"/>
            <a:endParaRPr lang="en-US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just" rtl="0" fontAlgn="base"/>
            <a:endParaRPr lang="en-US" dirty="0">
              <a:latin typeface="+mj-lt"/>
              <a:cs typeface="Cavolini" panose="03000502040302020204" pitchFamily="66" charset="0"/>
            </a:endParaRPr>
          </a:p>
          <a:p>
            <a:pPr algn="just" rtl="0" fontAlgn="base"/>
            <a:endParaRPr lang="en-US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just" rtl="0" fontAlgn="base"/>
            <a:endParaRPr lang="en-GB" sz="1800" b="1" i="0" u="none" strike="noStrike" dirty="0">
              <a:effectLst/>
              <a:latin typeface="+mj-lt"/>
              <a:cs typeface="Cavolini" panose="03000502040302020204" pitchFamily="66" charset="0"/>
            </a:endParaRPr>
          </a:p>
          <a:p>
            <a:pPr algn="just" rtl="0" fontAlgn="base"/>
            <a:endParaRPr lang="en-GB" sz="1800" b="1" i="0" u="none" strike="noStrike" dirty="0">
              <a:effectLst/>
              <a:latin typeface="+mj-lt"/>
              <a:cs typeface="Cavolini" panose="03000502040302020204" pitchFamily="66" charset="0"/>
            </a:endParaRPr>
          </a:p>
          <a:p>
            <a:pPr algn="just" rtl="0" fontAlgn="base"/>
            <a:endParaRPr lang="en-GB" b="1" dirty="0">
              <a:latin typeface="+mj-lt"/>
              <a:cs typeface="Cavolini" panose="03000502040302020204" pitchFamily="66" charset="0"/>
            </a:endParaRPr>
          </a:p>
          <a:p>
            <a:pPr algn="just" rtl="0" fontAlgn="base"/>
            <a:r>
              <a:rPr lang="en-GB" sz="1800" b="1" i="0" u="none" strike="noStrike" dirty="0">
                <a:effectLst/>
                <a:latin typeface="+mj-lt"/>
                <a:cs typeface="Cavolini" panose="03000502040302020204" pitchFamily="66" charset="0"/>
              </a:rPr>
              <a:t>Focus:</a:t>
            </a:r>
            <a:r>
              <a:rPr lang="en-GB" sz="1800" b="0" i="0" u="none" strike="noStrike" dirty="0">
                <a:effectLst/>
                <a:latin typeface="+mj-lt"/>
                <a:cs typeface="Cavolini" panose="03000502040302020204" pitchFamily="66" charset="0"/>
              </a:rPr>
              <a:t> </a:t>
            </a:r>
            <a:endParaRPr lang="en-US" b="0" i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dirty="0" err="1">
                <a:latin typeface="+mj-lt"/>
              </a:rPr>
              <a:t>S</a:t>
            </a:r>
            <a:r>
              <a:rPr lang="en-US" b="0" i="0" dirty="0" err="1">
                <a:effectLst/>
                <a:latin typeface="+mj-lt"/>
              </a:rPr>
              <a:t>giliau</a:t>
            </a:r>
            <a:r>
              <a:rPr lang="en-US" b="0" i="0" dirty="0">
                <a:effectLst/>
                <a:latin typeface="+mj-lt"/>
              </a:rPr>
              <a:t> Gwrando</a:t>
            </a:r>
            <a:r>
              <a:rPr lang="en-US" dirty="0">
                <a:latin typeface="+mj-lt"/>
              </a:rPr>
              <a:t>/</a:t>
            </a:r>
            <a:r>
              <a:rPr lang="en-US" b="0" i="0" dirty="0">
                <a:effectLst/>
                <a:latin typeface="+mj-lt"/>
              </a:rPr>
              <a:t> listening skills</a:t>
            </a:r>
            <a:endParaRPr lang="en-US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0F0A9-7521-6521-25D6-69720CFA6EE8}"/>
              </a:ext>
            </a:extLst>
          </p:cNvPr>
          <p:cNvSpPr txBox="1"/>
          <p:nvPr/>
        </p:nvSpPr>
        <p:spPr>
          <a:xfrm>
            <a:off x="5243059" y="3242733"/>
            <a:ext cx="4181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ea typeface="Comfortaa"/>
                <a:cs typeface="Cavolini" panose="03000502040302020204" pitchFamily="66" charset="0"/>
                <a:sym typeface="Comfortaa"/>
              </a:rPr>
              <a:t>Copy a sentence from the sheet on to a post it note. Don’t show any one!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ea typeface="Comfortaa"/>
                <a:cs typeface="Cavolini" panose="03000502040302020204" pitchFamily="66" charset="0"/>
                <a:sym typeface="Comfortaa"/>
              </a:rPr>
              <a:t>Walk around the class. Read a sentence to a classmate.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Cavolini" panose="03000502040302020204" pitchFamily="66" charset="0"/>
                <a:sym typeface="Comfortaa"/>
              </a:rPr>
              <a:t>If you have a matcher you steal their sentence. The person with the most sentences win!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Comfortaa"/>
              <a:sym typeface="Comfortaa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60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107B-1513-1D1D-9B95-F339ED58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10" y="4985196"/>
            <a:ext cx="10995659" cy="1077849"/>
          </a:xfrm>
        </p:spPr>
        <p:txBody>
          <a:bodyPr>
            <a:normAutofit/>
          </a:bodyPr>
          <a:lstStyle/>
          <a:p>
            <a:r>
              <a:rPr lang="en-GB" dirty="0" err="1"/>
              <a:t>Parhau</a:t>
            </a:r>
            <a:r>
              <a:rPr lang="en-GB" dirty="0"/>
              <a:t> </a:t>
            </a:r>
            <a:r>
              <a:rPr lang="en-GB" dirty="0" err="1"/>
              <a:t>gyda’r</a:t>
            </a:r>
            <a:r>
              <a:rPr lang="en-GB" dirty="0"/>
              <a:t>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adeiladu</a:t>
            </a:r>
            <a:r>
              <a:rPr lang="en-GB" dirty="0"/>
              <a:t> </a:t>
            </a:r>
            <a:r>
              <a:rPr lang="en-GB" dirty="0" err="1"/>
              <a:t>iaith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ymarfer</a:t>
            </a:r>
            <a:r>
              <a:rPr lang="en-GB" dirty="0"/>
              <a:t> y </a:t>
            </a:r>
            <a:r>
              <a:rPr lang="en-GB" dirty="0" err="1"/>
              <a:t>patrymau</a:t>
            </a:r>
            <a:r>
              <a:rPr lang="en-GB" dirty="0"/>
              <a:t> </a:t>
            </a:r>
            <a:r>
              <a:rPr lang="en-GB" dirty="0" err="1"/>
              <a:t>iaith</a:t>
            </a:r>
            <a:r>
              <a:rPr lang="en-GB" dirty="0"/>
              <a:t> neu </a:t>
            </a:r>
            <a:r>
              <a:rPr lang="en-GB" dirty="0" err="1"/>
              <a:t>symud</a:t>
            </a:r>
            <a:r>
              <a:rPr lang="en-GB" dirty="0"/>
              <a:t> at gam 3?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372EE0-7714-7ADF-223B-549C68E60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6865" y="1696277"/>
            <a:ext cx="6195830" cy="31597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7174DD-FBC3-5B24-8C06-770EB7023B08}"/>
              </a:ext>
            </a:extLst>
          </p:cNvPr>
          <p:cNvSpPr txBox="1">
            <a:spLocks/>
          </p:cNvSpPr>
          <p:nvPr/>
        </p:nvSpPr>
        <p:spPr>
          <a:xfrm>
            <a:off x="506951" y="924115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Symud</a:t>
            </a:r>
            <a:r>
              <a:rPr lang="en-GB" dirty="0"/>
              <a:t> at gam 3?</a:t>
            </a:r>
          </a:p>
        </p:txBody>
      </p:sp>
    </p:spTree>
    <p:extLst>
      <p:ext uri="{BB962C8B-B14F-4D97-AF65-F5344CB8AC3E}">
        <p14:creationId xmlns:p14="http://schemas.microsoft.com/office/powerpoint/2010/main" val="103367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6463-E183-17A5-AB04-C3DB4A43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79" y="117856"/>
            <a:ext cx="10995659" cy="1077849"/>
          </a:xfrm>
        </p:spPr>
        <p:txBody>
          <a:bodyPr/>
          <a:lstStyle/>
          <a:p>
            <a:r>
              <a:rPr lang="en-GB" dirty="0" err="1"/>
              <a:t>Mapio</a:t>
            </a:r>
            <a:r>
              <a:rPr lang="en-GB" dirty="0"/>
              <a:t> </a:t>
            </a:r>
            <a:r>
              <a:rPr lang="en-GB" dirty="0" err="1"/>
              <a:t>iaith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draws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uned</a:t>
            </a:r>
            <a:r>
              <a:rPr lang="en-GB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7D603-BD1C-B12B-6615-6D85AF503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839" y="867834"/>
            <a:ext cx="4628602" cy="584437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9900C6-D641-4F10-CE42-59C0B53D5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76E79B-1BB1-9BE3-880D-A471C3CC5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3" t="5123" r="3776" b="5438"/>
          <a:stretch/>
        </p:blipFill>
        <p:spPr>
          <a:xfrm>
            <a:off x="1926042" y="800100"/>
            <a:ext cx="3905797" cy="59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8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AF5F14-FE93-4123-81F1-F266B7E6CCF7}"/>
              </a:ext>
            </a:extLst>
          </p:cNvPr>
          <p:cNvSpPr txBox="1"/>
          <p:nvPr/>
        </p:nvSpPr>
        <p:spPr>
          <a:xfrm>
            <a:off x="394248" y="735196"/>
            <a:ext cx="3021493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cs typeface="Arial" panose="020B0604020202020204" pitchFamily="34" charset="0"/>
              </a:rPr>
              <a:t>Dw </a:t>
            </a:r>
            <a:r>
              <a:rPr lang="en-GB" sz="2200" b="1" dirty="0" err="1">
                <a:cs typeface="Arial" panose="020B0604020202020204" pitchFamily="34" charset="0"/>
              </a:rPr>
              <a:t>i’n</a:t>
            </a:r>
            <a:r>
              <a:rPr lang="en-GB" sz="2200" b="1" dirty="0">
                <a:cs typeface="Arial" panose="020B0604020202020204" pitchFamily="34" charset="0"/>
              </a:rPr>
              <a:t> …+ </a:t>
            </a:r>
            <a:r>
              <a:rPr lang="en-GB" sz="2200" b="1" dirty="0" err="1">
                <a:cs typeface="Arial" panose="020B0604020202020204" pitchFamily="34" charset="0"/>
              </a:rPr>
              <a:t>berf</a:t>
            </a:r>
            <a:r>
              <a:rPr lang="en-GB" sz="2200" b="1" dirty="0">
                <a:cs typeface="Arial" panose="020B0604020202020204" pitchFamily="34" charset="0"/>
              </a:rPr>
              <a:t> </a:t>
            </a:r>
          </a:p>
          <a:p>
            <a:r>
              <a:rPr lang="en-GB" sz="2200" dirty="0" err="1">
                <a:cs typeface="Arial" panose="020B0604020202020204" pitchFamily="34" charset="0"/>
              </a:rPr>
              <a:t>hoffi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mwynhau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dwlu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dirty="0" err="1">
                <a:cs typeface="Arial" panose="020B0604020202020204" pitchFamily="34" charset="0"/>
              </a:rPr>
              <a:t>ar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gallu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mynd</a:t>
            </a:r>
            <a:r>
              <a:rPr lang="en-GB" sz="2200" dirty="0">
                <a:cs typeface="Arial" panose="020B0604020202020204" pitchFamily="34" charset="0"/>
              </a:rPr>
              <a:t>/ </a:t>
            </a:r>
            <a:r>
              <a:rPr lang="en-GB" sz="2200" dirty="0" err="1">
                <a:cs typeface="Arial" panose="020B0604020202020204" pitchFamily="34" charset="0"/>
              </a:rPr>
              <a:t>bwyta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yfed</a:t>
            </a:r>
            <a:r>
              <a:rPr lang="en-GB" sz="2200" dirty="0">
                <a:cs typeface="Arial" panose="020B0604020202020204" pitchFamily="34" charset="0"/>
              </a:rPr>
              <a:t>/</a:t>
            </a:r>
            <a:r>
              <a:rPr lang="en-GB" sz="2200" dirty="0" err="1">
                <a:cs typeface="Arial" panose="020B0604020202020204" pitchFamily="34" charset="0"/>
              </a:rPr>
              <a:t>dathlu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rhedeg</a:t>
            </a:r>
            <a:r>
              <a:rPr lang="en-GB" sz="2200" dirty="0">
                <a:cs typeface="Arial" panose="020B0604020202020204" pitchFamily="34" charset="0"/>
              </a:rPr>
              <a:t>/</a:t>
            </a:r>
            <a:r>
              <a:rPr lang="en-GB" sz="2200" dirty="0" err="1">
                <a:cs typeface="Arial" panose="020B0604020202020204" pitchFamily="34" charset="0"/>
              </a:rPr>
              <a:t>gwisgo</a:t>
            </a:r>
            <a:endParaRPr lang="en-GB" sz="2200" dirty="0"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F52F53-E41E-475F-B899-08A0F6CFA85F}"/>
              </a:ext>
            </a:extLst>
          </p:cNvPr>
          <p:cNvCxnSpPr>
            <a:cxnSpLocks/>
          </p:cNvCxnSpPr>
          <p:nvPr/>
        </p:nvCxnSpPr>
        <p:spPr>
          <a:xfrm>
            <a:off x="1875685" y="2459548"/>
            <a:ext cx="0" cy="36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ED9DEA-B3A8-4B25-B7B5-F45841EA8E8A}"/>
              </a:ext>
            </a:extLst>
          </p:cNvPr>
          <p:cNvSpPr txBox="1"/>
          <p:nvPr/>
        </p:nvSpPr>
        <p:spPr>
          <a:xfrm>
            <a:off x="394247" y="2520300"/>
            <a:ext cx="3021493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cs typeface="Arial" panose="020B0604020202020204" pitchFamily="34" charset="0"/>
              </a:rPr>
              <a:t>Mae </a:t>
            </a:r>
            <a:r>
              <a:rPr lang="en-GB" sz="2200" b="1" dirty="0" err="1">
                <a:cs typeface="Arial" panose="020B0604020202020204" pitchFamily="34" charset="0"/>
              </a:rPr>
              <a:t>e’n</a:t>
            </a:r>
            <a:r>
              <a:rPr lang="en-GB" sz="2200" b="1" dirty="0">
                <a:cs typeface="Arial" panose="020B0604020202020204" pitchFamily="34" charset="0"/>
              </a:rPr>
              <a:t> / Mae </a:t>
            </a:r>
            <a:r>
              <a:rPr lang="en-GB" sz="2200" b="1" dirty="0" err="1">
                <a:cs typeface="Arial" panose="020B0604020202020204" pitchFamily="34" charset="0"/>
              </a:rPr>
              <a:t>hi’n</a:t>
            </a:r>
            <a:r>
              <a:rPr lang="en-GB" sz="2200" b="1" dirty="0">
                <a:cs typeface="Arial" panose="020B0604020202020204" pitchFamily="34" charset="0"/>
              </a:rPr>
              <a:t>…+</a:t>
            </a:r>
            <a:r>
              <a:rPr lang="en-GB" sz="2200" b="1" dirty="0" err="1">
                <a:cs typeface="Arial" panose="020B0604020202020204" pitchFamily="34" charset="0"/>
              </a:rPr>
              <a:t>berf</a:t>
            </a:r>
            <a:endParaRPr lang="en-GB" sz="2200" b="1" dirty="0">
              <a:cs typeface="Arial" panose="020B0604020202020204" pitchFamily="34" charset="0"/>
            </a:endParaRPr>
          </a:p>
          <a:p>
            <a:r>
              <a:rPr lang="en-GB" sz="2200" dirty="0" err="1">
                <a:cs typeface="Arial" panose="020B0604020202020204" pitchFamily="34" charset="0"/>
              </a:rPr>
              <a:t>hoffi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mwynhau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dwlu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dirty="0" err="1">
                <a:cs typeface="Arial" panose="020B0604020202020204" pitchFamily="34" charset="0"/>
              </a:rPr>
              <a:t>ar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gallu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mynd</a:t>
            </a:r>
            <a:r>
              <a:rPr lang="en-GB" sz="2200" dirty="0">
                <a:cs typeface="Arial" panose="020B0604020202020204" pitchFamily="34" charset="0"/>
              </a:rPr>
              <a:t>/ </a:t>
            </a:r>
            <a:r>
              <a:rPr lang="en-GB" sz="2200" dirty="0" err="1">
                <a:cs typeface="Arial" panose="020B0604020202020204" pitchFamily="34" charset="0"/>
              </a:rPr>
              <a:t>bwyta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yfed</a:t>
            </a:r>
            <a:r>
              <a:rPr lang="en-GB" sz="2200" dirty="0">
                <a:cs typeface="Arial" panose="020B0604020202020204" pitchFamily="34" charset="0"/>
              </a:rPr>
              <a:t>/</a:t>
            </a:r>
            <a:r>
              <a:rPr lang="en-GB" sz="2200" dirty="0" err="1">
                <a:cs typeface="Arial" panose="020B0604020202020204" pitchFamily="34" charset="0"/>
              </a:rPr>
              <a:t>dathlu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rhedeg</a:t>
            </a:r>
            <a:r>
              <a:rPr lang="en-GB" sz="2200" dirty="0">
                <a:cs typeface="Arial" panose="020B0604020202020204" pitchFamily="34" charset="0"/>
              </a:rPr>
              <a:t>/</a:t>
            </a:r>
            <a:r>
              <a:rPr lang="en-GB" sz="2200" dirty="0" err="1">
                <a:cs typeface="Arial" panose="020B0604020202020204" pitchFamily="34" charset="0"/>
              </a:rPr>
              <a:t>gwisgo</a:t>
            </a:r>
            <a:endParaRPr lang="en-GB" sz="2200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1761F-EC0F-49A4-940F-7E3577D0BBF7}"/>
              </a:ext>
            </a:extLst>
          </p:cNvPr>
          <p:cNvSpPr txBox="1"/>
          <p:nvPr/>
        </p:nvSpPr>
        <p:spPr>
          <a:xfrm>
            <a:off x="394248" y="4785550"/>
            <a:ext cx="302149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cs typeface="Arial" panose="020B0604020202020204" pitchFamily="34" charset="0"/>
              </a:rPr>
              <a:t>Dydy</a:t>
            </a:r>
            <a:r>
              <a:rPr lang="en-GB" sz="2000" b="1" dirty="0">
                <a:cs typeface="Arial" panose="020B0604020202020204" pitchFamily="34" charset="0"/>
              </a:rPr>
              <a:t> e </a:t>
            </a:r>
            <a:r>
              <a:rPr lang="en-GB" sz="2000" b="1" dirty="0" err="1">
                <a:cs typeface="Arial" panose="020B0604020202020204" pitchFamily="34" charset="0"/>
              </a:rPr>
              <a:t>ddim</a:t>
            </a:r>
            <a:r>
              <a:rPr lang="en-GB" sz="2000" b="1" dirty="0">
                <a:cs typeface="Arial" panose="020B0604020202020204" pitchFamily="34" charset="0"/>
              </a:rPr>
              <a:t> yn …/ </a:t>
            </a:r>
            <a:r>
              <a:rPr lang="en-GB" sz="2000" b="1" dirty="0" err="1">
                <a:cs typeface="Arial" panose="020B0604020202020204" pitchFamily="34" charset="0"/>
              </a:rPr>
              <a:t>Dydy</a:t>
            </a:r>
            <a:r>
              <a:rPr lang="en-GB" sz="2000" b="1" dirty="0">
                <a:cs typeface="Arial" panose="020B0604020202020204" pitchFamily="34" charset="0"/>
              </a:rPr>
              <a:t> hi </a:t>
            </a:r>
            <a:r>
              <a:rPr lang="en-GB" sz="2000" b="1" dirty="0" err="1">
                <a:cs typeface="Arial" panose="020B0604020202020204" pitchFamily="34" charset="0"/>
              </a:rPr>
              <a:t>ddim</a:t>
            </a:r>
            <a:r>
              <a:rPr lang="en-GB" sz="2000" b="1" dirty="0">
                <a:cs typeface="Arial" panose="020B0604020202020204" pitchFamily="34" charset="0"/>
              </a:rPr>
              <a:t> yn…+</a:t>
            </a:r>
            <a:r>
              <a:rPr lang="en-GB" sz="2000" b="1" dirty="0" err="1">
                <a:cs typeface="Arial" panose="020B0604020202020204" pitchFamily="34" charset="0"/>
              </a:rPr>
              <a:t>berf</a:t>
            </a:r>
            <a:endParaRPr lang="en-GB" sz="2000" b="1" dirty="0">
              <a:cs typeface="Arial" panose="020B0604020202020204" pitchFamily="34" charset="0"/>
            </a:endParaRPr>
          </a:p>
          <a:p>
            <a:r>
              <a:rPr lang="en-GB" sz="2000" dirty="0" err="1">
                <a:cs typeface="Arial" panose="020B0604020202020204" pitchFamily="34" charset="0"/>
              </a:rPr>
              <a:t>hoffi</a:t>
            </a:r>
            <a:r>
              <a:rPr lang="en-GB" sz="2000" dirty="0">
                <a:cs typeface="Arial" panose="020B0604020202020204" pitchFamily="34" charset="0"/>
              </a:rPr>
              <a:t> / </a:t>
            </a:r>
            <a:r>
              <a:rPr lang="en-GB" sz="2000" dirty="0" err="1">
                <a:cs typeface="Arial" panose="020B0604020202020204" pitchFamily="34" charset="0"/>
              </a:rPr>
              <a:t>mwynhau</a:t>
            </a:r>
            <a:r>
              <a:rPr lang="en-GB" sz="2000" dirty="0">
                <a:cs typeface="Arial" panose="020B0604020202020204" pitchFamily="34" charset="0"/>
              </a:rPr>
              <a:t> / </a:t>
            </a:r>
            <a:r>
              <a:rPr lang="en-GB" sz="2000" dirty="0" err="1">
                <a:cs typeface="Arial" panose="020B0604020202020204" pitchFamily="34" charset="0"/>
              </a:rPr>
              <a:t>dwlu</a:t>
            </a:r>
            <a:r>
              <a:rPr lang="en-GB" sz="2000" dirty="0">
                <a:cs typeface="Arial" panose="020B0604020202020204" pitchFamily="34" charset="0"/>
              </a:rPr>
              <a:t> </a:t>
            </a:r>
            <a:r>
              <a:rPr lang="en-GB" sz="2000" dirty="0" err="1">
                <a:cs typeface="Arial" panose="020B0604020202020204" pitchFamily="34" charset="0"/>
              </a:rPr>
              <a:t>ar</a:t>
            </a:r>
            <a:r>
              <a:rPr lang="en-GB" sz="2000" dirty="0">
                <a:cs typeface="Arial" panose="020B0604020202020204" pitchFamily="34" charset="0"/>
              </a:rPr>
              <a:t> /</a:t>
            </a:r>
            <a:r>
              <a:rPr lang="en-GB" sz="2000" dirty="0" err="1">
                <a:cs typeface="Arial" panose="020B0604020202020204" pitchFamily="34" charset="0"/>
              </a:rPr>
              <a:t>gallu</a:t>
            </a:r>
            <a:r>
              <a:rPr lang="en-GB" sz="2000" dirty="0">
                <a:cs typeface="Arial" panose="020B0604020202020204" pitchFamily="34" charset="0"/>
              </a:rPr>
              <a:t> / </a:t>
            </a:r>
            <a:r>
              <a:rPr lang="en-GB" sz="2000" dirty="0" err="1">
                <a:cs typeface="Arial" panose="020B0604020202020204" pitchFamily="34" charset="0"/>
              </a:rPr>
              <a:t>mynd</a:t>
            </a:r>
            <a:r>
              <a:rPr lang="en-GB" sz="2000" dirty="0">
                <a:cs typeface="Arial" panose="020B0604020202020204" pitchFamily="34" charset="0"/>
              </a:rPr>
              <a:t>/ </a:t>
            </a:r>
            <a:r>
              <a:rPr lang="en-GB" sz="2000" dirty="0" err="1">
                <a:cs typeface="Arial" panose="020B0604020202020204" pitchFamily="34" charset="0"/>
              </a:rPr>
              <a:t>bwyta</a:t>
            </a:r>
            <a:r>
              <a:rPr lang="en-GB" sz="2000" dirty="0">
                <a:cs typeface="Arial" panose="020B0604020202020204" pitchFamily="34" charset="0"/>
              </a:rPr>
              <a:t> /</a:t>
            </a:r>
            <a:r>
              <a:rPr lang="en-GB" sz="2000" dirty="0" err="1">
                <a:cs typeface="Arial" panose="020B0604020202020204" pitchFamily="34" charset="0"/>
              </a:rPr>
              <a:t>yfed</a:t>
            </a:r>
            <a:r>
              <a:rPr lang="en-GB" sz="2000" dirty="0">
                <a:cs typeface="Arial" panose="020B0604020202020204" pitchFamily="34" charset="0"/>
              </a:rPr>
              <a:t>/</a:t>
            </a:r>
            <a:r>
              <a:rPr lang="en-GB" sz="2000" dirty="0" err="1">
                <a:cs typeface="Arial" panose="020B0604020202020204" pitchFamily="34" charset="0"/>
              </a:rPr>
              <a:t>dathlu</a:t>
            </a:r>
            <a:r>
              <a:rPr lang="en-GB" sz="2000" dirty="0">
                <a:cs typeface="Arial" panose="020B0604020202020204" pitchFamily="34" charset="0"/>
              </a:rPr>
              <a:t> /</a:t>
            </a:r>
            <a:r>
              <a:rPr lang="en-GB" sz="2000" dirty="0" err="1">
                <a:cs typeface="Arial" panose="020B0604020202020204" pitchFamily="34" charset="0"/>
              </a:rPr>
              <a:t>rhedeg</a:t>
            </a:r>
            <a:r>
              <a:rPr lang="en-GB" sz="2000" dirty="0">
                <a:cs typeface="Arial" panose="020B0604020202020204" pitchFamily="34" charset="0"/>
              </a:rPr>
              <a:t>/</a:t>
            </a:r>
            <a:r>
              <a:rPr lang="en-GB" sz="2000" dirty="0" err="1">
                <a:cs typeface="Arial" panose="020B0604020202020204" pitchFamily="34" charset="0"/>
              </a:rPr>
              <a:t>gwisgo</a:t>
            </a:r>
            <a:endParaRPr lang="en-GB" sz="2000" dirty="0"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AAE782-14CA-4774-A5F6-181E797E02F3}"/>
              </a:ext>
            </a:extLst>
          </p:cNvPr>
          <p:cNvCxnSpPr/>
          <p:nvPr/>
        </p:nvCxnSpPr>
        <p:spPr>
          <a:xfrm>
            <a:off x="3340305" y="3429000"/>
            <a:ext cx="5433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1A4A21-7DB3-4034-A98A-619D4457E5D3}"/>
              </a:ext>
            </a:extLst>
          </p:cNvPr>
          <p:cNvSpPr txBox="1"/>
          <p:nvPr/>
        </p:nvSpPr>
        <p:spPr>
          <a:xfrm>
            <a:off x="3971097" y="2643811"/>
            <a:ext cx="2647750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cs typeface="Arial" panose="020B0604020202020204" pitchFamily="34" charset="0"/>
              </a:rPr>
              <a:t>Ydy</a:t>
            </a:r>
            <a:r>
              <a:rPr lang="en-GB" sz="2200" b="1" dirty="0">
                <a:cs typeface="Arial" panose="020B0604020202020204" pitchFamily="34" charset="0"/>
              </a:rPr>
              <a:t> </a:t>
            </a:r>
            <a:r>
              <a:rPr lang="en-GB" sz="2200" b="1" dirty="0" err="1">
                <a:cs typeface="Arial" panose="020B0604020202020204" pitchFamily="34" charset="0"/>
              </a:rPr>
              <a:t>e’n</a:t>
            </a:r>
            <a:r>
              <a:rPr lang="en-GB" sz="2200" b="1" dirty="0">
                <a:cs typeface="Arial" panose="020B0604020202020204" pitchFamily="34" charset="0"/>
              </a:rPr>
              <a:t> … / </a:t>
            </a:r>
            <a:r>
              <a:rPr lang="en-GB" sz="2200" b="1" dirty="0" err="1">
                <a:cs typeface="Arial" panose="020B0604020202020204" pitchFamily="34" charset="0"/>
              </a:rPr>
              <a:t>Ydy</a:t>
            </a:r>
            <a:r>
              <a:rPr lang="en-GB" sz="2200" b="1" dirty="0">
                <a:cs typeface="Arial" panose="020B0604020202020204" pitchFamily="34" charset="0"/>
              </a:rPr>
              <a:t> </a:t>
            </a:r>
            <a:r>
              <a:rPr lang="en-GB" sz="2200" b="1" dirty="0" err="1">
                <a:cs typeface="Arial" panose="020B0604020202020204" pitchFamily="34" charset="0"/>
              </a:rPr>
              <a:t>hi’n</a:t>
            </a:r>
            <a:r>
              <a:rPr lang="en-GB" sz="2200" b="1" dirty="0">
                <a:cs typeface="Arial" panose="020B0604020202020204" pitchFamily="34" charset="0"/>
              </a:rPr>
              <a:t>…+</a:t>
            </a:r>
            <a:r>
              <a:rPr lang="en-GB" sz="2200" b="1" dirty="0" err="1">
                <a:cs typeface="Arial" panose="020B0604020202020204" pitchFamily="34" charset="0"/>
              </a:rPr>
              <a:t>berf</a:t>
            </a:r>
            <a:endParaRPr lang="en-GB" sz="2200" b="1" dirty="0">
              <a:cs typeface="Arial" panose="020B0604020202020204" pitchFamily="34" charset="0"/>
            </a:endParaRPr>
          </a:p>
          <a:p>
            <a:r>
              <a:rPr lang="en-GB" sz="2200" dirty="0" err="1">
                <a:cs typeface="Arial" panose="020B0604020202020204" pitchFamily="34" charset="0"/>
              </a:rPr>
              <a:t>hoffi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mwynhau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dwlu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dirty="0" err="1">
                <a:cs typeface="Arial" panose="020B0604020202020204" pitchFamily="34" charset="0"/>
              </a:rPr>
              <a:t>ar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gallu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dathlu</a:t>
            </a:r>
            <a:r>
              <a:rPr lang="en-GB" sz="2200" dirty="0">
                <a:cs typeface="Arial" panose="020B0604020202020204" pitchFamily="34" charset="0"/>
              </a:rPr>
              <a:t>. </a:t>
            </a:r>
            <a:r>
              <a:rPr lang="en-GB" sz="2200" dirty="0" err="1">
                <a:cs typeface="Arial" panose="020B0604020202020204" pitchFamily="34" charset="0"/>
              </a:rPr>
              <a:t>mynd</a:t>
            </a:r>
            <a:r>
              <a:rPr lang="en-GB" sz="2200" dirty="0">
                <a:cs typeface="Arial" panose="020B0604020202020204" pitchFamily="34" charset="0"/>
              </a:rPr>
              <a:t>/ </a:t>
            </a:r>
            <a:r>
              <a:rPr lang="en-GB" sz="2200" dirty="0" err="1">
                <a:cs typeface="Arial" panose="020B0604020202020204" pitchFamily="34" charset="0"/>
              </a:rPr>
              <a:t>bwyta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yfed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rhedeg</a:t>
            </a:r>
            <a:r>
              <a:rPr lang="en-GB" sz="2200" dirty="0">
                <a:cs typeface="Arial" panose="020B0604020202020204" pitchFamily="34" charset="0"/>
              </a:rPr>
              <a:t>/</a:t>
            </a:r>
            <a:r>
              <a:rPr lang="en-GB" sz="2200" dirty="0" err="1">
                <a:cs typeface="Arial" panose="020B0604020202020204" pitchFamily="34" charset="0"/>
              </a:rPr>
              <a:t>gwisgo</a:t>
            </a:r>
            <a:r>
              <a:rPr lang="en-GB" sz="2200" b="1" dirty="0"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163713-8385-40E9-8531-3664446CFF4C}"/>
              </a:ext>
            </a:extLst>
          </p:cNvPr>
          <p:cNvCxnSpPr>
            <a:cxnSpLocks/>
          </p:cNvCxnSpPr>
          <p:nvPr/>
        </p:nvCxnSpPr>
        <p:spPr>
          <a:xfrm>
            <a:off x="5063998" y="4809789"/>
            <a:ext cx="0" cy="65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C48D79-DE29-4EBF-BA36-45B4E8F43305}"/>
              </a:ext>
            </a:extLst>
          </p:cNvPr>
          <p:cNvSpPr txBox="1"/>
          <p:nvPr/>
        </p:nvSpPr>
        <p:spPr>
          <a:xfrm>
            <a:off x="4446064" y="1767399"/>
            <a:ext cx="119932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err="1">
                <a:cs typeface="Arial" panose="020B0604020202020204" pitchFamily="34" charset="0"/>
              </a:rPr>
              <a:t>Ydy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45F0F3-C856-45E4-8F1B-B1BBD1496F8F}"/>
              </a:ext>
            </a:extLst>
          </p:cNvPr>
          <p:cNvSpPr txBox="1"/>
          <p:nvPr/>
        </p:nvSpPr>
        <p:spPr>
          <a:xfrm>
            <a:off x="4560407" y="5477173"/>
            <a:ext cx="1298702" cy="446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err="1">
                <a:cs typeface="Arial" panose="020B0604020202020204" pitchFamily="34" charset="0"/>
              </a:rPr>
              <a:t>Nac</a:t>
            </a:r>
            <a:r>
              <a:rPr lang="en-GB" sz="2200" b="1" dirty="0">
                <a:cs typeface="Arial" panose="020B0604020202020204" pitchFamily="34" charset="0"/>
              </a:rPr>
              <a:t> </a:t>
            </a:r>
            <a:r>
              <a:rPr lang="en-GB" sz="2200" b="1" dirty="0" err="1">
                <a:cs typeface="Arial" panose="020B0604020202020204" pitchFamily="34" charset="0"/>
              </a:rPr>
              <a:t>Ydy</a:t>
            </a:r>
            <a:r>
              <a:rPr lang="en-GB" sz="2200" b="1" dirty="0">
                <a:cs typeface="Arial" panose="020B0604020202020204" pitchFamily="34" charset="0"/>
              </a:rPr>
              <a:t>     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2D6E1E-D265-4298-99DE-54D954D7094C}"/>
              </a:ext>
            </a:extLst>
          </p:cNvPr>
          <p:cNvCxnSpPr>
            <a:cxnSpLocks/>
          </p:cNvCxnSpPr>
          <p:nvPr/>
        </p:nvCxnSpPr>
        <p:spPr>
          <a:xfrm flipV="1">
            <a:off x="5002879" y="2197488"/>
            <a:ext cx="0" cy="410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90540E4-E1AD-4F9E-8D56-A4EF9D790639}"/>
              </a:ext>
            </a:extLst>
          </p:cNvPr>
          <p:cNvSpPr txBox="1"/>
          <p:nvPr/>
        </p:nvSpPr>
        <p:spPr>
          <a:xfrm>
            <a:off x="6978561" y="931235"/>
            <a:ext cx="302149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cs typeface="Arial" panose="020B0604020202020204" pitchFamily="34" charset="0"/>
              </a:rPr>
              <a:t>Mae </a:t>
            </a:r>
            <a:r>
              <a:rPr lang="en-GB" sz="2200" u="sng" dirty="0">
                <a:cs typeface="Arial" panose="020B0604020202020204" pitchFamily="34" charset="0"/>
              </a:rPr>
              <a:t>ci </a:t>
            </a:r>
            <a:r>
              <a:rPr lang="en-GB" sz="2200" u="sng" dirty="0" err="1">
                <a:cs typeface="Arial" panose="020B0604020202020204" pitchFamily="34" charset="0"/>
              </a:rPr>
              <a:t>bach</a:t>
            </a:r>
            <a:r>
              <a:rPr lang="en-GB" sz="2200" u="sng" dirty="0">
                <a:cs typeface="Arial" panose="020B0604020202020204" pitchFamily="34" charset="0"/>
              </a:rPr>
              <a:t> </a:t>
            </a:r>
            <a:r>
              <a:rPr lang="en-GB" sz="2200" dirty="0">
                <a:cs typeface="Arial" panose="020B0604020202020204" pitchFamily="34" charset="0"/>
              </a:rPr>
              <a:t>brown </a:t>
            </a:r>
          </a:p>
          <a:p>
            <a:pPr algn="ctr"/>
            <a:r>
              <a:rPr lang="en-GB" sz="2200" b="1" dirty="0">
                <a:cs typeface="Arial" panose="020B0604020202020204" pitchFamily="34" charset="0"/>
              </a:rPr>
              <a:t>‘da fi</a:t>
            </a:r>
            <a:endParaRPr lang="en-GB" sz="2200" dirty="0">
              <a:cs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1186CB5-A1F0-4DB0-8F8C-C2B3A2D92E21}"/>
              </a:ext>
            </a:extLst>
          </p:cNvPr>
          <p:cNvCxnSpPr>
            <a:cxnSpLocks/>
          </p:cNvCxnSpPr>
          <p:nvPr/>
        </p:nvCxnSpPr>
        <p:spPr>
          <a:xfrm flipH="1">
            <a:off x="8295835" y="1830995"/>
            <a:ext cx="6643" cy="532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AF671A9-C9EB-427E-9F2A-4E1332B7FEB5}"/>
              </a:ext>
            </a:extLst>
          </p:cNvPr>
          <p:cNvSpPr txBox="1"/>
          <p:nvPr/>
        </p:nvSpPr>
        <p:spPr>
          <a:xfrm>
            <a:off x="6880763" y="2459548"/>
            <a:ext cx="3021493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cs typeface="Arial" panose="020B0604020202020204" pitchFamily="34" charset="0"/>
              </a:rPr>
              <a:t>Mae </a:t>
            </a:r>
            <a:r>
              <a:rPr lang="en-GB" sz="2200" u="sng" dirty="0">
                <a:cs typeface="Arial" panose="020B0604020202020204" pitchFamily="34" charset="0"/>
              </a:rPr>
              <a:t>ci </a:t>
            </a:r>
            <a:r>
              <a:rPr lang="en-GB" sz="2200" u="sng" dirty="0" err="1">
                <a:cs typeface="Arial" panose="020B0604020202020204" pitchFamily="34" charset="0"/>
              </a:rPr>
              <a:t>bach</a:t>
            </a:r>
            <a:r>
              <a:rPr lang="en-GB" sz="2200" u="sng" dirty="0">
                <a:cs typeface="Arial" panose="020B0604020202020204" pitchFamily="34" charset="0"/>
              </a:rPr>
              <a:t> brown</a:t>
            </a:r>
          </a:p>
          <a:p>
            <a:pPr algn="ctr"/>
            <a:r>
              <a:rPr lang="en-GB" sz="2200" b="1" dirty="0">
                <a:cs typeface="Arial" panose="020B0604020202020204" pitchFamily="34" charset="0"/>
              </a:rPr>
              <a:t>‘da </a:t>
            </a:r>
            <a:r>
              <a:rPr lang="en-GB" sz="2200" b="1" dirty="0" err="1">
                <a:cs typeface="Arial" panose="020B0604020202020204" pitchFamily="34" charset="0"/>
              </a:rPr>
              <a:t>fe</a:t>
            </a:r>
            <a:endParaRPr lang="en-GB" sz="2200" b="1" dirty="0"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cs typeface="Arial" panose="020B0604020202020204" pitchFamily="34" charset="0"/>
              </a:rPr>
              <a:t>Mae </a:t>
            </a:r>
            <a:r>
              <a:rPr lang="en-GB" sz="2200" dirty="0">
                <a:cs typeface="Arial" panose="020B0604020202020204" pitchFamily="34" charset="0"/>
              </a:rPr>
              <a:t>ci </a:t>
            </a:r>
            <a:r>
              <a:rPr lang="en-GB" sz="2200" dirty="0" err="1">
                <a:cs typeface="Arial" panose="020B0604020202020204" pitchFamily="34" charset="0"/>
              </a:rPr>
              <a:t>bach</a:t>
            </a:r>
            <a:r>
              <a:rPr lang="en-GB" sz="2200" dirty="0">
                <a:cs typeface="Arial" panose="020B0604020202020204" pitchFamily="34" charset="0"/>
              </a:rPr>
              <a:t> brown</a:t>
            </a:r>
          </a:p>
          <a:p>
            <a:pPr algn="ctr"/>
            <a:r>
              <a:rPr lang="en-GB" sz="2200" b="1" dirty="0">
                <a:cs typeface="Arial" panose="020B0604020202020204" pitchFamily="34" charset="0"/>
              </a:rPr>
              <a:t>‘da hi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76E7E1A-A0C3-474C-9435-C0CA1A255AE4}"/>
              </a:ext>
            </a:extLst>
          </p:cNvPr>
          <p:cNvCxnSpPr>
            <a:cxnSpLocks/>
          </p:cNvCxnSpPr>
          <p:nvPr/>
        </p:nvCxnSpPr>
        <p:spPr>
          <a:xfrm>
            <a:off x="8302478" y="3974771"/>
            <a:ext cx="0" cy="554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E479909-0E95-473C-A566-72D4AC67000D}"/>
              </a:ext>
            </a:extLst>
          </p:cNvPr>
          <p:cNvSpPr txBox="1"/>
          <p:nvPr/>
        </p:nvSpPr>
        <p:spPr>
          <a:xfrm>
            <a:off x="6795849" y="4739964"/>
            <a:ext cx="3286545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cs typeface="Arial" panose="020B0604020202020204" pitchFamily="34" charset="0"/>
              </a:rPr>
              <a:t>Does dim </a:t>
            </a:r>
            <a:r>
              <a:rPr lang="en-GB" sz="2200" u="sng" dirty="0">
                <a:cs typeface="Arial" panose="020B0604020202020204" pitchFamily="34" charset="0"/>
              </a:rPr>
              <a:t>ci </a:t>
            </a:r>
            <a:r>
              <a:rPr lang="en-GB" sz="2200" u="sng" dirty="0" err="1">
                <a:cs typeface="Arial" panose="020B0604020202020204" pitchFamily="34" charset="0"/>
              </a:rPr>
              <a:t>bach</a:t>
            </a:r>
            <a:r>
              <a:rPr lang="en-GB" sz="2200" u="sng" dirty="0">
                <a:cs typeface="Arial" panose="020B0604020202020204" pitchFamily="34" charset="0"/>
              </a:rPr>
              <a:t> brown</a:t>
            </a:r>
          </a:p>
          <a:p>
            <a:pPr algn="ctr"/>
            <a:r>
              <a:rPr lang="en-GB" sz="2200" b="1" dirty="0">
                <a:cs typeface="Arial" panose="020B0604020202020204" pitchFamily="34" charset="0"/>
              </a:rPr>
              <a:t>‘da </a:t>
            </a:r>
            <a:r>
              <a:rPr lang="en-GB" sz="2200" b="1" dirty="0" err="1">
                <a:cs typeface="Arial" panose="020B0604020202020204" pitchFamily="34" charset="0"/>
              </a:rPr>
              <a:t>fe</a:t>
            </a:r>
            <a:endParaRPr lang="en-GB" sz="2200" b="1" dirty="0"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cs typeface="Arial" panose="020B0604020202020204" pitchFamily="34" charset="0"/>
              </a:rPr>
              <a:t>Does dim </a:t>
            </a:r>
            <a:r>
              <a:rPr lang="en-GB" sz="2200" u="sng" dirty="0">
                <a:cs typeface="Arial" panose="020B0604020202020204" pitchFamily="34" charset="0"/>
              </a:rPr>
              <a:t>ci </a:t>
            </a:r>
            <a:r>
              <a:rPr lang="en-GB" sz="2200" u="sng" dirty="0" err="1">
                <a:cs typeface="Arial" panose="020B0604020202020204" pitchFamily="34" charset="0"/>
              </a:rPr>
              <a:t>bach</a:t>
            </a:r>
            <a:r>
              <a:rPr lang="en-GB" sz="2200" u="sng" dirty="0">
                <a:cs typeface="Arial" panose="020B0604020202020204" pitchFamily="34" charset="0"/>
              </a:rPr>
              <a:t> brown</a:t>
            </a:r>
          </a:p>
          <a:p>
            <a:pPr algn="ctr"/>
            <a:r>
              <a:rPr lang="en-GB" sz="2200" b="1" dirty="0">
                <a:cs typeface="Arial" panose="020B0604020202020204" pitchFamily="34" charset="0"/>
              </a:rPr>
              <a:t>‘da hi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760291-9E0F-4C88-8F4F-EE9C40CA7875}"/>
              </a:ext>
            </a:extLst>
          </p:cNvPr>
          <p:cNvSpPr txBox="1"/>
          <p:nvPr/>
        </p:nvSpPr>
        <p:spPr>
          <a:xfrm>
            <a:off x="10000054" y="2694150"/>
            <a:ext cx="2000967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cs typeface="Arial" panose="020B0604020202020204" pitchFamily="34" charset="0"/>
              </a:rPr>
              <a:t>Oes</a:t>
            </a:r>
            <a:r>
              <a:rPr lang="en-GB" sz="2200" b="1" dirty="0">
                <a:cs typeface="Arial" panose="020B0604020202020204" pitchFamily="34" charset="0"/>
              </a:rPr>
              <a:t> </a:t>
            </a:r>
            <a:r>
              <a:rPr lang="en-GB" sz="2200" u="sng" dirty="0" err="1">
                <a:cs typeface="Arial" panose="020B0604020202020204" pitchFamily="34" charset="0"/>
              </a:rPr>
              <a:t>anifail</a:t>
            </a:r>
            <a:r>
              <a:rPr lang="en-GB" sz="2200" u="sng" dirty="0">
                <a:cs typeface="Arial" panose="020B0604020202020204" pitchFamily="34" charset="0"/>
              </a:rPr>
              <a:t> </a:t>
            </a:r>
            <a:r>
              <a:rPr lang="en-GB" sz="2200" u="sng" dirty="0" err="1">
                <a:cs typeface="Arial" panose="020B0604020202020204" pitchFamily="34" charset="0"/>
              </a:rPr>
              <a:t>anwes</a:t>
            </a:r>
            <a:endParaRPr lang="en-GB" sz="2200" u="sng" dirty="0">
              <a:cs typeface="Arial" panose="020B0604020202020204" pitchFamily="34" charset="0"/>
            </a:endParaRPr>
          </a:p>
          <a:p>
            <a:r>
              <a:rPr lang="en-GB" sz="2200" b="1" dirty="0">
                <a:cs typeface="Arial" panose="020B0604020202020204" pitchFamily="34" charset="0"/>
              </a:rPr>
              <a:t>‘da </a:t>
            </a:r>
            <a:r>
              <a:rPr lang="en-GB" sz="2200" b="1" dirty="0" err="1">
                <a:cs typeface="Arial" panose="020B0604020202020204" pitchFamily="34" charset="0"/>
              </a:rPr>
              <a:t>fe</a:t>
            </a:r>
            <a:r>
              <a:rPr lang="en-GB" sz="2200" b="1" dirty="0">
                <a:cs typeface="Arial" panose="020B0604020202020204" pitchFamily="34" charset="0"/>
              </a:rPr>
              <a:t> / da hi?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3BF242-9736-4FA1-842B-67C1CCE6E2E3}"/>
              </a:ext>
            </a:extLst>
          </p:cNvPr>
          <p:cNvSpPr txBox="1"/>
          <p:nvPr/>
        </p:nvSpPr>
        <p:spPr>
          <a:xfrm>
            <a:off x="10400877" y="4529407"/>
            <a:ext cx="1298702" cy="446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cs typeface="Arial" panose="020B0604020202020204" pitchFamily="34" charset="0"/>
              </a:rPr>
              <a:t>Nag </a:t>
            </a:r>
            <a:r>
              <a:rPr lang="en-GB" sz="2200" b="1" dirty="0" err="1">
                <a:cs typeface="Arial" panose="020B0604020202020204" pitchFamily="34" charset="0"/>
              </a:rPr>
              <a:t>oes</a:t>
            </a:r>
            <a:r>
              <a:rPr lang="en-GB" sz="2200" b="1" dirty="0"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2E9867-8A92-4C2E-9192-1CAC27EBEF95}"/>
              </a:ext>
            </a:extLst>
          </p:cNvPr>
          <p:cNvSpPr txBox="1"/>
          <p:nvPr/>
        </p:nvSpPr>
        <p:spPr>
          <a:xfrm>
            <a:off x="10400877" y="1653018"/>
            <a:ext cx="119932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err="1">
                <a:cs typeface="Arial" panose="020B0604020202020204" pitchFamily="34" charset="0"/>
              </a:rPr>
              <a:t>Oes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D71CFF9-3A82-4425-89FB-76E93A1BB6B5}"/>
              </a:ext>
            </a:extLst>
          </p:cNvPr>
          <p:cNvCxnSpPr>
            <a:cxnSpLocks/>
          </p:cNvCxnSpPr>
          <p:nvPr/>
        </p:nvCxnSpPr>
        <p:spPr>
          <a:xfrm>
            <a:off x="10979453" y="3813790"/>
            <a:ext cx="0" cy="715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6C3DFD5-1AF4-47B8-A6EE-4549545E74EE}"/>
              </a:ext>
            </a:extLst>
          </p:cNvPr>
          <p:cNvCxnSpPr>
            <a:cxnSpLocks/>
          </p:cNvCxnSpPr>
          <p:nvPr/>
        </p:nvCxnSpPr>
        <p:spPr>
          <a:xfrm flipV="1">
            <a:off x="11000537" y="2079840"/>
            <a:ext cx="0" cy="52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0EA4BEE-7DDB-4C19-B062-EA69006470F3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10167308" y="4975731"/>
            <a:ext cx="882920" cy="724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B810D5C-70CD-4E92-A6EF-B8DB665C50B9}"/>
              </a:ext>
            </a:extLst>
          </p:cNvPr>
          <p:cNvCxnSpPr>
            <a:cxnSpLocks/>
          </p:cNvCxnSpPr>
          <p:nvPr/>
        </p:nvCxnSpPr>
        <p:spPr>
          <a:xfrm flipH="1">
            <a:off x="3465434" y="5724033"/>
            <a:ext cx="9352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B1EA36A-2F0D-448E-BD6E-13AA8DB7F979}"/>
              </a:ext>
            </a:extLst>
          </p:cNvPr>
          <p:cNvCxnSpPr>
            <a:cxnSpLocks/>
          </p:cNvCxnSpPr>
          <p:nvPr/>
        </p:nvCxnSpPr>
        <p:spPr>
          <a:xfrm flipH="1">
            <a:off x="2623864" y="1868461"/>
            <a:ext cx="1834106" cy="429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49D34FC-EE59-403B-AE45-796E8A2F5DF7}"/>
              </a:ext>
            </a:extLst>
          </p:cNvPr>
          <p:cNvCxnSpPr>
            <a:cxnSpLocks/>
          </p:cNvCxnSpPr>
          <p:nvPr/>
        </p:nvCxnSpPr>
        <p:spPr>
          <a:xfrm flipH="1">
            <a:off x="9423983" y="1830995"/>
            <a:ext cx="945767" cy="610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AB4DB81-D958-453E-ABAF-3C1DDE6B46A2}"/>
              </a:ext>
            </a:extLst>
          </p:cNvPr>
          <p:cNvSpPr txBox="1"/>
          <p:nvPr/>
        </p:nvSpPr>
        <p:spPr>
          <a:xfrm>
            <a:off x="1904993" y="110131"/>
            <a:ext cx="7802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 </a:t>
            </a:r>
            <a:r>
              <a:rPr lang="en-GB" sz="2200" b="1" dirty="0" err="1"/>
              <a:t>Cyflwyno</a:t>
            </a:r>
            <a:r>
              <a:rPr lang="en-GB" sz="2200" b="1" dirty="0"/>
              <a:t> </a:t>
            </a:r>
            <a:r>
              <a:rPr lang="en-GB" sz="2200" b="1" dirty="0" err="1"/>
              <a:t>gwybodaeth</a:t>
            </a:r>
            <a:r>
              <a:rPr lang="en-GB" sz="2200" b="1" dirty="0"/>
              <a:t>: Y </a:t>
            </a:r>
            <a:r>
              <a:rPr lang="en-GB" sz="2200" b="1" dirty="0" err="1"/>
              <a:t>presennol</a:t>
            </a:r>
            <a:r>
              <a:rPr lang="en-GB" sz="2200" b="1" dirty="0"/>
              <a:t>: </a:t>
            </a:r>
            <a:r>
              <a:rPr lang="en-GB" sz="2200" b="1" dirty="0" err="1"/>
              <a:t>Cerdyn</a:t>
            </a:r>
            <a:r>
              <a:rPr lang="en-GB" sz="2200" b="1" dirty="0"/>
              <a:t> </a:t>
            </a:r>
            <a:r>
              <a:rPr lang="en-GB" sz="2200" b="1" dirty="0" err="1"/>
              <a:t>cymorth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45475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107B-1513-1D1D-9B95-F339ED58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10" y="4985196"/>
            <a:ext cx="10995659" cy="1077849"/>
          </a:xfrm>
        </p:spPr>
        <p:txBody>
          <a:bodyPr>
            <a:normAutofit fontScale="90000"/>
          </a:bodyPr>
          <a:lstStyle/>
          <a:p>
            <a:r>
              <a:rPr lang="en-GB" dirty="0"/>
              <a:t>Pa </a:t>
            </a:r>
            <a:r>
              <a:rPr lang="en-GB" dirty="0" err="1"/>
              <a:t>iaith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nesaf</a:t>
            </a:r>
            <a:r>
              <a:rPr lang="en-GB" dirty="0"/>
              <a:t>? </a:t>
            </a:r>
            <a:br>
              <a:rPr lang="en-GB" dirty="0"/>
            </a:br>
            <a:r>
              <a:rPr lang="en-GB" dirty="0" err="1"/>
              <a:t>Parhau</a:t>
            </a:r>
            <a:r>
              <a:rPr lang="en-GB" dirty="0"/>
              <a:t> </a:t>
            </a:r>
            <a:r>
              <a:rPr lang="en-GB" dirty="0" err="1"/>
              <a:t>gyda’r</a:t>
            </a:r>
            <a:r>
              <a:rPr lang="en-GB" dirty="0"/>
              <a:t>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adeiladu</a:t>
            </a:r>
            <a:r>
              <a:rPr lang="en-GB" dirty="0"/>
              <a:t> </a:t>
            </a:r>
            <a:r>
              <a:rPr lang="en-GB" dirty="0" err="1"/>
              <a:t>iaith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ymarfer</a:t>
            </a:r>
            <a:r>
              <a:rPr lang="en-GB" dirty="0"/>
              <a:t> y </a:t>
            </a:r>
            <a:r>
              <a:rPr lang="en-GB" dirty="0" err="1"/>
              <a:t>patrymau</a:t>
            </a:r>
            <a:r>
              <a:rPr lang="en-GB" dirty="0"/>
              <a:t> </a:t>
            </a:r>
            <a:r>
              <a:rPr lang="en-GB" dirty="0" err="1"/>
              <a:t>iaith</a:t>
            </a:r>
            <a:r>
              <a:rPr lang="en-GB" dirty="0"/>
              <a:t>. Pa </a:t>
            </a:r>
            <a:r>
              <a:rPr lang="en-GB" dirty="0" err="1"/>
              <a:t>iaith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nesaf</a:t>
            </a:r>
            <a:r>
              <a:rPr lang="en-GB" dirty="0"/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372EE0-7714-7ADF-223B-549C68E60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6865" y="1696277"/>
            <a:ext cx="6195830" cy="31597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7174DD-FBC3-5B24-8C06-770EB7023B08}"/>
              </a:ext>
            </a:extLst>
          </p:cNvPr>
          <p:cNvSpPr txBox="1">
            <a:spLocks/>
          </p:cNvSpPr>
          <p:nvPr/>
        </p:nvSpPr>
        <p:spPr>
          <a:xfrm>
            <a:off x="506951" y="924115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Cam 2: </a:t>
            </a:r>
            <a:r>
              <a:rPr lang="en-GB" dirty="0" err="1"/>
              <a:t>Defnyddio'r</a:t>
            </a:r>
            <a:r>
              <a:rPr lang="en-GB" dirty="0"/>
              <a:t> </a:t>
            </a:r>
            <a:r>
              <a:rPr lang="en-GB" dirty="0" err="1"/>
              <a:t>iaith</a:t>
            </a:r>
            <a:r>
              <a:rPr lang="en-GB" dirty="0"/>
              <a:t> 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chymorth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EE82-78B6-7151-CF02-CF8911C6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Enghraifft</a:t>
            </a:r>
            <a:r>
              <a:rPr lang="en-GB" dirty="0"/>
              <a:t>: </a:t>
            </a:r>
            <a:r>
              <a:rPr lang="en-GB" dirty="0" err="1"/>
              <a:t>Dathlu</a:t>
            </a:r>
            <a:r>
              <a:rPr lang="en-GB" dirty="0"/>
              <a:t>: </a:t>
            </a:r>
            <a:r>
              <a:rPr lang="en-GB" dirty="0" err="1"/>
              <a:t>Ymestyn</a:t>
            </a:r>
            <a:r>
              <a:rPr lang="en-GB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2CAFC5-9F41-36F9-2B02-A048B4075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1567875"/>
            <a:ext cx="8514080" cy="4680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9A0DBF-2821-058D-B2C3-10286294ADDD}"/>
              </a:ext>
            </a:extLst>
          </p:cNvPr>
          <p:cNvSpPr txBox="1"/>
          <p:nvPr/>
        </p:nvSpPr>
        <p:spPr>
          <a:xfrm>
            <a:off x="2998468" y="2564120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>
                  <a:noFill/>
                </a:ln>
                <a:effectLst/>
              </a:rPr>
              <a:t>Dw </a:t>
            </a:r>
            <a:r>
              <a:rPr lang="en-US" sz="1800" b="1" u="sng" dirty="0" err="1">
                <a:ln>
                  <a:noFill/>
                </a:ln>
                <a:effectLst/>
              </a:rPr>
              <a:t>i'n</a:t>
            </a:r>
            <a:r>
              <a:rPr lang="en-US" sz="1800" b="1" u="sng" dirty="0">
                <a:ln>
                  <a:noFill/>
                </a:ln>
                <a:effectLst/>
              </a:rPr>
              <a:t> </a:t>
            </a:r>
            <a:r>
              <a:rPr lang="en-US" sz="1800" b="1" u="sng" dirty="0" err="1">
                <a:ln>
                  <a:noFill/>
                </a:ln>
                <a:effectLst/>
              </a:rPr>
              <a:t>dathlu</a:t>
            </a:r>
            <a:r>
              <a:rPr lang="en-US" sz="1800" b="1" u="sng" dirty="0">
                <a:ln>
                  <a:noFill/>
                </a:ln>
                <a:effectLst/>
              </a:rPr>
              <a:t> </a:t>
            </a:r>
            <a:r>
              <a:rPr lang="en-US" sz="1800" b="1" u="sng" dirty="0" err="1">
                <a:ln>
                  <a:noFill/>
                </a:ln>
                <a:effectLst/>
              </a:rPr>
              <a:t>achlysuron</a:t>
            </a:r>
            <a:r>
              <a:rPr lang="en-US" sz="1800" b="1" u="sng" dirty="0">
                <a:ln>
                  <a:noFill/>
                </a:ln>
                <a:effectLst/>
              </a:rPr>
              <a:t> </a:t>
            </a:r>
            <a:r>
              <a:rPr lang="en-US" sz="1800" b="1" u="sng" dirty="0" err="1">
                <a:ln>
                  <a:noFill/>
                </a:ln>
                <a:effectLst/>
              </a:rPr>
              <a:t>fel</a:t>
            </a:r>
            <a:r>
              <a:rPr lang="en-US" sz="1800" b="1" u="sng" dirty="0">
                <a:ln>
                  <a:noFill/>
                </a:ln>
                <a:effectLst/>
              </a:rPr>
              <a:t> </a:t>
            </a:r>
            <a:r>
              <a:rPr lang="en-US" sz="1800" b="1" dirty="0">
                <a:ln>
                  <a:noFill/>
                </a:ln>
                <a:effectLst/>
              </a:rPr>
              <a:t>.......		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Dyn </a:t>
            </a:r>
            <a:r>
              <a:rPr lang="en-US" sz="1800" b="1" dirty="0" err="1">
                <a:ln>
                  <a:noFill/>
                </a:ln>
                <a:effectLst/>
              </a:rPr>
              <a:t>ni’n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dathlu</a:t>
            </a:r>
            <a:r>
              <a:rPr lang="en-US" sz="1800" b="1" dirty="0">
                <a:ln>
                  <a:noFill/>
                </a:ln>
                <a:effectLst/>
              </a:rPr>
              <a:t>…….	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 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Fy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mhenblwydd</a:t>
            </a:r>
            <a:r>
              <a:rPr lang="en-US" sz="1800" b="1" dirty="0">
                <a:ln>
                  <a:noFill/>
                </a:ln>
                <a:effectLst/>
              </a:rPr>
              <a:t> - my birthday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Penblwyddi</a:t>
            </a:r>
            <a:r>
              <a:rPr lang="en-US" sz="1800" b="1" dirty="0">
                <a:ln>
                  <a:noFill/>
                </a:ln>
                <a:effectLst/>
              </a:rPr>
              <a:t>—birthdays		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Dydd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Nadolig</a:t>
            </a:r>
            <a:r>
              <a:rPr lang="en-US" sz="1800" b="1" dirty="0">
                <a:ln>
                  <a:noFill/>
                </a:ln>
                <a:effectLst/>
              </a:rPr>
              <a:t>  -  Christmas Day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Nos Galan  -  New Years Eve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Calan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Gaeaf</a:t>
            </a:r>
            <a:r>
              <a:rPr lang="en-US" sz="1800" b="1" dirty="0">
                <a:ln>
                  <a:noFill/>
                </a:ln>
                <a:effectLst/>
              </a:rPr>
              <a:t>  -  Halloween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Noson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Guto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Ffowc</a:t>
            </a:r>
            <a:r>
              <a:rPr lang="en-US" sz="1800" b="1" dirty="0">
                <a:ln>
                  <a:noFill/>
                </a:ln>
                <a:effectLst/>
              </a:rPr>
              <a:t>/Tan </a:t>
            </a:r>
            <a:r>
              <a:rPr lang="en-US" sz="1800" b="1" dirty="0" err="1">
                <a:ln>
                  <a:noFill/>
                </a:ln>
                <a:effectLst/>
              </a:rPr>
              <a:t>Gwyllt</a:t>
            </a:r>
            <a:r>
              <a:rPr lang="en-US" sz="1800" b="1" dirty="0">
                <a:ln>
                  <a:noFill/>
                </a:ln>
                <a:effectLst/>
              </a:rPr>
              <a:t> - Bonfire Night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Dydd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Gwyl</a:t>
            </a:r>
            <a:r>
              <a:rPr lang="en-US" sz="1800" b="1" dirty="0">
                <a:ln>
                  <a:noFill/>
                </a:ln>
                <a:effectLst/>
              </a:rPr>
              <a:t> Dewi  -  St David’s Day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 </a:t>
            </a:r>
            <a:br>
              <a:rPr lang="en-US" sz="1800" dirty="0">
                <a:ln>
                  <a:noFill/>
                </a:ln>
                <a:solidFill>
                  <a:srgbClr val="FFFFFF"/>
                </a:solidFill>
                <a:effectLst/>
              </a:rPr>
            </a:b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99DCB8-33A8-7669-A88D-F5D732DB1FD1}"/>
              </a:ext>
            </a:extLst>
          </p:cNvPr>
          <p:cNvSpPr/>
          <p:nvPr/>
        </p:nvSpPr>
        <p:spPr>
          <a:xfrm>
            <a:off x="8209280" y="5602224"/>
            <a:ext cx="375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Drilio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5FCF55-B58A-EF2D-5946-DAA2A08348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080" y="780288"/>
            <a:ext cx="1421953" cy="1419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030F4-C826-25FC-90B6-4466A9557EFF}"/>
              </a:ext>
            </a:extLst>
          </p:cNvPr>
          <p:cNvSpPr txBox="1"/>
          <p:nvPr/>
        </p:nvSpPr>
        <p:spPr>
          <a:xfrm>
            <a:off x="9307454" y="780288"/>
            <a:ext cx="156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Iaith </a:t>
            </a:r>
            <a:r>
              <a:rPr lang="en-GB" b="1" dirty="0" err="1"/>
              <a:t>newydd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41113-FB56-D622-6290-71074872C129}"/>
              </a:ext>
            </a:extLst>
          </p:cNvPr>
          <p:cNvSpPr txBox="1"/>
          <p:nvPr/>
        </p:nvSpPr>
        <p:spPr>
          <a:xfrm>
            <a:off x="11001120" y="2000868"/>
            <a:ext cx="128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Ymestyn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64D184-FA21-0BC2-0D58-A2BE78829F9D}"/>
              </a:ext>
            </a:extLst>
          </p:cNvPr>
          <p:cNvSpPr txBox="1"/>
          <p:nvPr/>
        </p:nvSpPr>
        <p:spPr>
          <a:xfrm>
            <a:off x="9094468" y="1507753"/>
            <a:ext cx="234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Ail- </a:t>
            </a:r>
            <a:r>
              <a:rPr lang="en-GB" b="1" dirty="0" err="1"/>
              <a:t>gylchu</a:t>
            </a:r>
            <a:r>
              <a:rPr lang="en-GB" b="1" dirty="0"/>
              <a:t> </a:t>
            </a:r>
            <a:r>
              <a:rPr lang="en-GB" b="1" dirty="0" err="1"/>
              <a:t>iaith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8AFE9-15E8-97F1-FFD5-9FF7C1EDD488}"/>
              </a:ext>
            </a:extLst>
          </p:cNvPr>
          <p:cNvSpPr txBox="1"/>
          <p:nvPr/>
        </p:nvSpPr>
        <p:spPr>
          <a:xfrm>
            <a:off x="2381250" y="1926828"/>
            <a:ext cx="6141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>
                  <a:noFill/>
                </a:ln>
                <a:effectLst/>
              </a:rPr>
              <a:t>Pa </a:t>
            </a:r>
            <a:r>
              <a:rPr lang="en-US" sz="1800" b="1" dirty="0" err="1">
                <a:ln>
                  <a:noFill/>
                </a:ln>
                <a:effectLst/>
              </a:rPr>
              <a:t>fath</a:t>
            </a:r>
            <a:r>
              <a:rPr lang="en-US" sz="1800" b="1" dirty="0">
                <a:ln>
                  <a:noFill/>
                </a:ln>
                <a:effectLst/>
              </a:rPr>
              <a:t> o </a:t>
            </a:r>
            <a:r>
              <a:rPr lang="en-US" sz="1800" b="1" dirty="0" err="1">
                <a:ln>
                  <a:noFill/>
                </a:ln>
                <a:effectLst/>
              </a:rPr>
              <a:t>bethau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wyt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ti'n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dathlu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gyda’r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teulu</a:t>
            </a:r>
            <a:r>
              <a:rPr lang="en-US" sz="1800" b="1" dirty="0">
                <a:ln>
                  <a:noFill/>
                </a:ln>
                <a:effectLst/>
              </a:rPr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0913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EE82-78B6-7151-CF02-CF8911C6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Enghraifft</a:t>
            </a:r>
            <a:r>
              <a:rPr lang="en-GB" dirty="0"/>
              <a:t>: </a:t>
            </a:r>
            <a:r>
              <a:rPr lang="en-GB" dirty="0" err="1"/>
              <a:t>Dathlu</a:t>
            </a:r>
            <a:r>
              <a:rPr lang="en-GB" dirty="0"/>
              <a:t>: Ail </a:t>
            </a:r>
            <a:r>
              <a:rPr lang="en-GB" dirty="0" err="1"/>
              <a:t>gylchu</a:t>
            </a:r>
            <a:r>
              <a:rPr lang="en-GB" dirty="0"/>
              <a:t>/ Ail </a:t>
            </a:r>
            <a:r>
              <a:rPr lang="en-GB" dirty="0" err="1"/>
              <a:t>ymweld</a:t>
            </a:r>
            <a:r>
              <a:rPr lang="en-GB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2CAFC5-9F41-36F9-2B02-A048B4075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1567875"/>
            <a:ext cx="8514080" cy="4680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9A0DBF-2821-058D-B2C3-10286294ADDD}"/>
              </a:ext>
            </a:extLst>
          </p:cNvPr>
          <p:cNvSpPr txBox="1"/>
          <p:nvPr/>
        </p:nvSpPr>
        <p:spPr>
          <a:xfrm>
            <a:off x="2998468" y="2564120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>
                  <a:noFill/>
                </a:ln>
                <a:effectLst/>
              </a:rPr>
              <a:t>Mae </a:t>
            </a:r>
            <a:r>
              <a:rPr lang="en-US" sz="1800" b="1" dirty="0" err="1">
                <a:ln>
                  <a:noFill/>
                </a:ln>
                <a:effectLst/>
              </a:rPr>
              <a:t>e’n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dathlu</a:t>
            </a:r>
            <a:r>
              <a:rPr lang="en-US" sz="1800" b="1" dirty="0">
                <a:ln>
                  <a:noFill/>
                </a:ln>
                <a:effectLst/>
              </a:rPr>
              <a:t>… Mae </a:t>
            </a:r>
            <a:r>
              <a:rPr lang="en-US" sz="1800" b="1" dirty="0" err="1">
                <a:ln>
                  <a:noFill/>
                </a:ln>
                <a:effectLst/>
              </a:rPr>
              <a:t>hi’n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dathlu</a:t>
            </a:r>
            <a:r>
              <a:rPr lang="en-US" sz="1800" b="1" dirty="0">
                <a:ln>
                  <a:noFill/>
                </a:ln>
                <a:effectLst/>
              </a:rPr>
              <a:t>… </a:t>
            </a:r>
            <a:r>
              <a:rPr lang="en-US" sz="1800" b="1" dirty="0" err="1">
                <a:ln>
                  <a:noFill/>
                </a:ln>
                <a:effectLst/>
              </a:rPr>
              <a:t>Maen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nhw’n</a:t>
            </a:r>
            <a:r>
              <a:rPr lang="en-US" sz="1800" b="1" dirty="0">
                <a:ln>
                  <a:noFill/>
                </a:ln>
                <a:effectLst/>
              </a:rPr>
              <a:t>….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 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Fy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mhenblwydd</a:t>
            </a:r>
            <a:r>
              <a:rPr lang="en-US" sz="1800" b="1" dirty="0">
                <a:ln>
                  <a:noFill/>
                </a:ln>
                <a:effectLst/>
              </a:rPr>
              <a:t> - my birthday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Penblwyddi</a:t>
            </a:r>
            <a:r>
              <a:rPr lang="en-US" sz="1800" b="1" dirty="0">
                <a:ln>
                  <a:noFill/>
                </a:ln>
                <a:effectLst/>
              </a:rPr>
              <a:t>—birthdays		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Dydd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Nadolig</a:t>
            </a:r>
            <a:r>
              <a:rPr lang="en-US" sz="1800" b="1" dirty="0">
                <a:ln>
                  <a:noFill/>
                </a:ln>
                <a:effectLst/>
              </a:rPr>
              <a:t>  -  Christmas Day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Nos Galan  -  New Years Eve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Calan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Gaeaf</a:t>
            </a:r>
            <a:r>
              <a:rPr lang="en-US" sz="1800" b="1" dirty="0">
                <a:ln>
                  <a:noFill/>
                </a:ln>
                <a:effectLst/>
              </a:rPr>
              <a:t>  -  Halloween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Noson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Guto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Ffowc</a:t>
            </a:r>
            <a:r>
              <a:rPr lang="en-US" sz="1800" b="1" dirty="0">
                <a:ln>
                  <a:noFill/>
                </a:ln>
                <a:effectLst/>
              </a:rPr>
              <a:t>/Tan </a:t>
            </a:r>
            <a:r>
              <a:rPr lang="en-US" sz="1800" b="1" dirty="0" err="1">
                <a:ln>
                  <a:noFill/>
                </a:ln>
                <a:effectLst/>
              </a:rPr>
              <a:t>Gwyllt</a:t>
            </a:r>
            <a:r>
              <a:rPr lang="en-US" sz="1800" b="1" dirty="0">
                <a:ln>
                  <a:noFill/>
                </a:ln>
                <a:effectLst/>
              </a:rPr>
              <a:t> - Bonfire Night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Dydd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Gwyl</a:t>
            </a:r>
            <a:r>
              <a:rPr lang="en-US" sz="1800" b="1" dirty="0">
                <a:ln>
                  <a:noFill/>
                </a:ln>
                <a:effectLst/>
              </a:rPr>
              <a:t> Dewi  -  St David’s Day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 </a:t>
            </a:r>
            <a:br>
              <a:rPr lang="en-US" sz="1800" dirty="0">
                <a:ln>
                  <a:noFill/>
                </a:ln>
                <a:solidFill>
                  <a:srgbClr val="FFFFFF"/>
                </a:solidFill>
                <a:effectLst/>
              </a:rPr>
            </a:b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99DCB8-33A8-7669-A88D-F5D732DB1FD1}"/>
              </a:ext>
            </a:extLst>
          </p:cNvPr>
          <p:cNvSpPr/>
          <p:nvPr/>
        </p:nvSpPr>
        <p:spPr>
          <a:xfrm>
            <a:off x="8209280" y="5602224"/>
            <a:ext cx="375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Drilio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5FCF55-B58A-EF2D-5946-DAA2A08348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080" y="780288"/>
            <a:ext cx="1421953" cy="1419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030F4-C826-25FC-90B6-4466A9557EFF}"/>
              </a:ext>
            </a:extLst>
          </p:cNvPr>
          <p:cNvSpPr txBox="1"/>
          <p:nvPr/>
        </p:nvSpPr>
        <p:spPr>
          <a:xfrm>
            <a:off x="9307454" y="780288"/>
            <a:ext cx="156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Iaith </a:t>
            </a:r>
            <a:r>
              <a:rPr lang="en-GB" b="1" dirty="0" err="1"/>
              <a:t>newydd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41113-FB56-D622-6290-71074872C129}"/>
              </a:ext>
            </a:extLst>
          </p:cNvPr>
          <p:cNvSpPr txBox="1"/>
          <p:nvPr/>
        </p:nvSpPr>
        <p:spPr>
          <a:xfrm>
            <a:off x="11001120" y="2000868"/>
            <a:ext cx="128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Ymestyn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64D184-FA21-0BC2-0D58-A2BE78829F9D}"/>
              </a:ext>
            </a:extLst>
          </p:cNvPr>
          <p:cNvSpPr txBox="1"/>
          <p:nvPr/>
        </p:nvSpPr>
        <p:spPr>
          <a:xfrm>
            <a:off x="9094468" y="1507753"/>
            <a:ext cx="234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Ail- </a:t>
            </a:r>
            <a:r>
              <a:rPr lang="en-GB" b="1" dirty="0" err="1"/>
              <a:t>gylchu</a:t>
            </a:r>
            <a:r>
              <a:rPr lang="en-GB" b="1" dirty="0"/>
              <a:t> </a:t>
            </a:r>
            <a:r>
              <a:rPr lang="en-GB" b="1" dirty="0" err="1"/>
              <a:t>iaith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8AFE9-15E8-97F1-FFD5-9FF7C1EDD488}"/>
              </a:ext>
            </a:extLst>
          </p:cNvPr>
          <p:cNvSpPr txBox="1"/>
          <p:nvPr/>
        </p:nvSpPr>
        <p:spPr>
          <a:xfrm>
            <a:off x="2381250" y="1926828"/>
            <a:ext cx="6141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Pa </a:t>
            </a:r>
            <a:r>
              <a:rPr lang="en-US" b="1" dirty="0" err="1"/>
              <a:t>fath</a:t>
            </a:r>
            <a:r>
              <a:rPr lang="en-US" b="1" dirty="0"/>
              <a:t> o </a:t>
            </a:r>
            <a:r>
              <a:rPr lang="en-US" b="1" u="sng" dirty="0" err="1"/>
              <a:t>bethau</a:t>
            </a:r>
            <a:r>
              <a:rPr lang="en-US" b="1" u="sng" dirty="0"/>
              <a:t> </a:t>
            </a:r>
            <a:r>
              <a:rPr lang="en-US" b="1" u="sng" dirty="0" err="1"/>
              <a:t>mae</a:t>
            </a:r>
            <a:r>
              <a:rPr lang="en-US" b="1" u="sng" dirty="0"/>
              <a:t> e/hi/</a:t>
            </a:r>
            <a:r>
              <a:rPr lang="en-US" b="1" u="sng" dirty="0" err="1"/>
              <a:t>nhw’n</a:t>
            </a:r>
            <a:r>
              <a:rPr lang="en-US" sz="1800" b="1" u="sng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dathlu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gyda’r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teulu</a:t>
            </a:r>
            <a:r>
              <a:rPr lang="en-US" sz="1800" b="1" dirty="0">
                <a:ln>
                  <a:noFill/>
                </a:ln>
                <a:effectLst/>
              </a:rPr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3609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829A-3708-63E6-544B-98E07D3DC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Gellid</a:t>
            </a:r>
            <a:r>
              <a:rPr lang="en-GB" dirty="0"/>
              <a:t> </a:t>
            </a:r>
            <a:r>
              <a:rPr lang="en-GB" dirty="0" err="1"/>
              <a:t>gwau</a:t>
            </a:r>
            <a:r>
              <a:rPr lang="en-GB" dirty="0"/>
              <a:t> </a:t>
            </a:r>
            <a:r>
              <a:rPr lang="en-GB" dirty="0" err="1"/>
              <a:t>gemau</a:t>
            </a:r>
            <a:r>
              <a:rPr lang="en-GB" dirty="0"/>
              <a:t> Cam 1 </a:t>
            </a:r>
            <a:r>
              <a:rPr lang="en-GB" dirty="0" err="1"/>
              <a:t>gyda</a:t>
            </a:r>
            <a:r>
              <a:rPr lang="en-GB" dirty="0"/>
              <a:t> cham 2 er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creu</a:t>
            </a:r>
            <a:r>
              <a:rPr lang="en-GB" dirty="0"/>
              <a:t> </a:t>
            </a:r>
            <a:r>
              <a:rPr lang="en-GB" dirty="0" err="1"/>
              <a:t>gwers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EABE01-9CBB-5B4D-7578-29EA9D3E3848}"/>
              </a:ext>
            </a:extLst>
          </p:cNvPr>
          <p:cNvSpPr/>
          <p:nvPr/>
        </p:nvSpPr>
        <p:spPr>
          <a:xfrm>
            <a:off x="4423834" y="1933258"/>
            <a:ext cx="2683933" cy="9990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Drilio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1CFCE-9078-9D31-2C4B-2301F914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767" y="3723071"/>
            <a:ext cx="2683933" cy="999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 err="1"/>
              <a:t>Defnyddio’r</a:t>
            </a:r>
            <a:r>
              <a:rPr lang="en-GB" dirty="0"/>
              <a:t> </a:t>
            </a:r>
            <a:r>
              <a:rPr lang="en-GB" dirty="0" err="1"/>
              <a:t>iaith</a:t>
            </a:r>
            <a:r>
              <a:rPr lang="en-GB" dirty="0"/>
              <a:t> : </a:t>
            </a:r>
            <a:r>
              <a:rPr lang="en-GB" dirty="0" err="1"/>
              <a:t>chwarae</a:t>
            </a:r>
            <a:r>
              <a:rPr lang="en-GB" dirty="0"/>
              <a:t> </a:t>
            </a:r>
            <a:r>
              <a:rPr lang="en-GB" dirty="0" err="1"/>
              <a:t>gemau</a:t>
            </a:r>
            <a:r>
              <a:rPr lang="en-GB" dirty="0"/>
              <a:t> ac </a:t>
            </a:r>
            <a:r>
              <a:rPr lang="en-GB" dirty="0" err="1"/>
              <a:t>ymarferion</a:t>
            </a:r>
            <a:r>
              <a:rPr lang="en-GB" dirty="0"/>
              <a:t> </a:t>
            </a:r>
            <a:r>
              <a:rPr lang="en-GB" dirty="0" err="1"/>
              <a:t>byr</a:t>
            </a:r>
            <a:endParaRPr lang="en-GB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F599EE0-8D1D-9CE6-B6CF-E48E287217C4}"/>
              </a:ext>
            </a:extLst>
          </p:cNvPr>
          <p:cNvSpPr/>
          <p:nvPr/>
        </p:nvSpPr>
        <p:spPr>
          <a:xfrm>
            <a:off x="5359401" y="3075664"/>
            <a:ext cx="423333" cy="5588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2C49F658-F678-F82B-02AA-0772EA3E39B2}"/>
              </a:ext>
            </a:extLst>
          </p:cNvPr>
          <p:cNvSpPr/>
          <p:nvPr/>
        </p:nvSpPr>
        <p:spPr>
          <a:xfrm rot="10800000">
            <a:off x="5854700" y="3090333"/>
            <a:ext cx="423333" cy="5588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309E95-BD67-6974-3495-E48294DF51A3}"/>
              </a:ext>
            </a:extLst>
          </p:cNvPr>
          <p:cNvSpPr/>
          <p:nvPr/>
        </p:nvSpPr>
        <p:spPr>
          <a:xfrm>
            <a:off x="7232295" y="4846734"/>
            <a:ext cx="2683933" cy="854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Gyda </a:t>
            </a:r>
            <a:r>
              <a:rPr lang="en-GB" dirty="0" err="1"/>
              <a:t>chymorth</a:t>
            </a:r>
            <a:endParaRPr lang="en-GB" dirty="0"/>
          </a:p>
          <a:p>
            <a:pPr algn="ctr"/>
            <a:r>
              <a:rPr lang="en-GB" dirty="0"/>
              <a:t>(Cam 2)</a:t>
            </a:r>
          </a:p>
          <a:p>
            <a:pPr algn="ctr"/>
            <a:endParaRPr lang="en-GB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1DD7321D-EC92-024E-EEE6-369EAFBD9C42}"/>
              </a:ext>
            </a:extLst>
          </p:cNvPr>
          <p:cNvSpPr/>
          <p:nvPr/>
        </p:nvSpPr>
        <p:spPr>
          <a:xfrm rot="13653185">
            <a:off x="3840373" y="4272260"/>
            <a:ext cx="423333" cy="5588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68A20DF4-D9B1-F32B-92BD-5C4806313A01}"/>
              </a:ext>
            </a:extLst>
          </p:cNvPr>
          <p:cNvSpPr/>
          <p:nvPr/>
        </p:nvSpPr>
        <p:spPr>
          <a:xfrm rot="8098600">
            <a:off x="7260289" y="4220117"/>
            <a:ext cx="423333" cy="5588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45496C-9CFF-73F9-6E9F-3CEEEF5C22FF}"/>
              </a:ext>
            </a:extLst>
          </p:cNvPr>
          <p:cNvSpPr/>
          <p:nvPr/>
        </p:nvSpPr>
        <p:spPr>
          <a:xfrm>
            <a:off x="2004042" y="4896419"/>
            <a:ext cx="2541759" cy="854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Yn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annibynnol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( cam 1)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2031FBA4-CCAB-40BE-35A0-F019B007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265" y="2253068"/>
            <a:ext cx="3608234" cy="1840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50EBCC-B3EA-7045-513D-446F3CCDF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45" y="6032302"/>
            <a:ext cx="1122370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0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7361-5956-C6A3-4078-A3E46C9B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Gemau</a:t>
            </a:r>
            <a:r>
              <a:rPr lang="en-GB" dirty="0"/>
              <a:t>  : </a:t>
            </a:r>
            <a:r>
              <a:rPr lang="en-GB" dirty="0" err="1"/>
              <a:t>Copio</a:t>
            </a:r>
            <a:r>
              <a:rPr lang="en-GB" dirty="0"/>
              <a:t> </a:t>
            </a:r>
            <a:r>
              <a:rPr lang="en-GB" dirty="0" err="1"/>
              <a:t>cyflym</a:t>
            </a:r>
            <a:endParaRPr lang="en-GB" dirty="0"/>
          </a:p>
        </p:txBody>
      </p:sp>
      <p:pic>
        <p:nvPicPr>
          <p:cNvPr id="4" name="Content Placeholder 3" descr="A picture containing icon&#10;&#10;Description automatically generated">
            <a:extLst>
              <a:ext uri="{FF2B5EF4-FFF2-40B4-BE49-F238E27FC236}">
                <a16:creationId xmlns:a16="http://schemas.microsoft.com/office/drawing/2014/main" id="{EEA2CFD7-E498-D170-9200-425F29468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689" r="28207"/>
          <a:stretch/>
        </p:blipFill>
        <p:spPr>
          <a:xfrm>
            <a:off x="972744" y="1877949"/>
            <a:ext cx="2934487" cy="4029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C4FA1-D630-5C05-1BD5-EB5A5CFC1714}"/>
              </a:ext>
            </a:extLst>
          </p:cNvPr>
          <p:cNvSpPr txBox="1"/>
          <p:nvPr/>
        </p:nvSpPr>
        <p:spPr>
          <a:xfrm>
            <a:off x="5628640" y="2133600"/>
            <a:ext cx="5327904" cy="3325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Sut </a:t>
            </a:r>
            <a:r>
              <a:rPr lang="en-US" sz="2600" b="1" i="0" dirty="0" err="1">
                <a:effectLst/>
                <a:latin typeface="+mj-lt"/>
                <a:cs typeface="Cavolini" panose="03000502040302020204" pitchFamily="66" charset="0"/>
              </a:rPr>
              <a:t>i</a:t>
            </a: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 </a:t>
            </a:r>
            <a:r>
              <a:rPr lang="en-US" sz="2600" b="1" i="0" dirty="0" err="1">
                <a:effectLst/>
                <a:latin typeface="+mj-lt"/>
                <a:cs typeface="Cavolini" panose="03000502040302020204" pitchFamily="66" charset="0"/>
              </a:rPr>
              <a:t>chwarae</a:t>
            </a: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. </a:t>
            </a:r>
            <a:r>
              <a:rPr lang="en-US" sz="1700" i="0" dirty="0">
                <a:effectLst/>
                <a:latin typeface="+mj-lt"/>
                <a:cs typeface="Cavolini" panose="03000502040302020204" pitchFamily="66" charset="0"/>
              </a:rPr>
              <a:t>How to play: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US" sz="1700" i="0" dirty="0">
              <a:effectLst/>
              <a:latin typeface="+mj-lt"/>
              <a:cs typeface="Cavolini" panose="03000502040302020204" pitchFamily="66" charset="0"/>
            </a:endParaRPr>
          </a:p>
          <a:p>
            <a:pPr algn="l" rtl="0" fontAlgn="base"/>
            <a:r>
              <a:rPr lang="en-GB" b="1" dirty="0">
                <a:latin typeface="+mj-lt"/>
                <a:cs typeface="Cavolini" panose="03000502040302020204" pitchFamily="66" charset="0"/>
              </a:rPr>
              <a:t>Careful copying:</a:t>
            </a:r>
          </a:p>
          <a:p>
            <a:pPr algn="l" rtl="0" fontAlgn="base"/>
            <a:endParaRPr lang="en-GB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just" rtl="0" fontAlgn="base"/>
            <a:r>
              <a:rPr lang="en-GB" sz="1800" b="0" i="0" dirty="0">
                <a:effectLst/>
                <a:latin typeface="+mj-lt"/>
                <a:cs typeface="Cavolini" panose="03000502040302020204" pitchFamily="66" charset="0"/>
              </a:rPr>
              <a:t>Yn y </a:t>
            </a:r>
            <a:r>
              <a:rPr lang="en-GB" sz="1800" b="0" i="0" dirty="0" err="1">
                <a:effectLst/>
                <a:latin typeface="+mj-lt"/>
                <a:cs typeface="Cavolini" panose="03000502040302020204" pitchFamily="66" charset="0"/>
              </a:rPr>
              <a:t>gêm</a:t>
            </a:r>
            <a:r>
              <a:rPr lang="en-GB" sz="1800" b="0" i="0" dirty="0">
                <a:effectLst/>
                <a:latin typeface="+mj-lt"/>
                <a:cs typeface="Cavolini" panose="03000502040302020204" pitchFamily="66" charset="0"/>
              </a:rPr>
              <a:t>  </a:t>
            </a:r>
            <a:r>
              <a:rPr lang="en-GB" sz="1800" b="0" i="0" dirty="0" err="1">
                <a:effectLst/>
                <a:latin typeface="+mj-lt"/>
                <a:cs typeface="Cavolini" panose="03000502040302020204" pitchFamily="66" charset="0"/>
              </a:rPr>
              <a:t>rhaid</a:t>
            </a:r>
            <a:r>
              <a:rPr lang="en-GB" sz="1800" b="0" i="0" dirty="0">
                <a:effectLst/>
                <a:latin typeface="+mj-lt"/>
                <a:cs typeface="Cavolini" panose="03000502040302020204" pitchFamily="66" charset="0"/>
              </a:rPr>
              <a:t> </a:t>
            </a:r>
            <a:r>
              <a:rPr lang="en-GB" sz="1800" b="0" i="0" dirty="0" err="1">
                <a:effectLst/>
                <a:latin typeface="+mj-lt"/>
                <a:cs typeface="Cavolini" panose="03000502040302020204" pitchFamily="66" charset="0"/>
              </a:rPr>
              <a:t>i</a:t>
            </a:r>
            <a:r>
              <a:rPr lang="en-GB" sz="1800" b="0" i="0" dirty="0">
                <a:effectLst/>
                <a:latin typeface="+mj-lt"/>
                <a:cs typeface="Cavolini" panose="03000502040302020204" pitchFamily="66" charset="0"/>
              </a:rPr>
              <a:t> chi </a:t>
            </a:r>
            <a:r>
              <a:rPr lang="en-GB" sz="1800" b="0" i="0" dirty="0" err="1">
                <a:effectLst/>
                <a:latin typeface="+mj-lt"/>
                <a:cs typeface="Cavolini" panose="03000502040302020204" pitchFamily="66" charset="0"/>
              </a:rPr>
              <a:t>ysgrifennu</a:t>
            </a:r>
            <a:r>
              <a:rPr lang="en-GB" sz="1800" b="0" i="0" dirty="0">
                <a:effectLst/>
                <a:latin typeface="+mj-lt"/>
                <a:cs typeface="Cavolini" panose="03000502040302020204" pitchFamily="66" charset="0"/>
              </a:rPr>
              <a:t> </a:t>
            </a:r>
            <a:r>
              <a:rPr lang="en-GB" sz="1800" b="0" i="0" dirty="0" err="1">
                <a:effectLst/>
                <a:latin typeface="+mj-lt"/>
                <a:cs typeface="Cavolini" panose="03000502040302020204" pitchFamily="66" charset="0"/>
              </a:rPr>
              <a:t>brawddeg</a:t>
            </a:r>
            <a:r>
              <a:rPr lang="en-GB" sz="1800" b="0" i="0" dirty="0">
                <a:effectLst/>
                <a:latin typeface="+mj-lt"/>
                <a:cs typeface="Cavolini" panose="03000502040302020204" pitchFamily="66" charset="0"/>
              </a:rPr>
              <a:t> yn </a:t>
            </a:r>
            <a:r>
              <a:rPr lang="en-GB" sz="1800" b="0" i="0" dirty="0" err="1">
                <a:effectLst/>
                <a:latin typeface="+mj-lt"/>
                <a:cs typeface="Cavolini" panose="03000502040302020204" pitchFamily="66" charset="0"/>
              </a:rPr>
              <a:t>ofalus</a:t>
            </a:r>
            <a:r>
              <a:rPr lang="en-GB" sz="1800" b="0" i="0" dirty="0">
                <a:effectLst/>
                <a:latin typeface="+mj-lt"/>
                <a:cs typeface="Cavolini" panose="03000502040302020204" pitchFamily="66" charset="0"/>
              </a:rPr>
              <a:t>. </a:t>
            </a:r>
          </a:p>
          <a:p>
            <a:pPr algn="just" rtl="0" fontAlgn="base"/>
            <a:r>
              <a:rPr lang="en-GB" sz="1800" b="0" i="0" dirty="0">
                <a:effectLst/>
                <a:latin typeface="+mj-lt"/>
                <a:cs typeface="Cavolini" panose="03000502040302020204" pitchFamily="66" charset="0"/>
              </a:rPr>
              <a:t>In this  game, you must copy a sentence carefully as many times as you can in a minute. The winner is the person who has copied the most times.</a:t>
            </a:r>
          </a:p>
          <a:p>
            <a:pPr algn="just" rtl="0" fontAlgn="base"/>
            <a:endParaRPr lang="en-US" sz="1800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just" rtl="0" fontAlgn="base"/>
            <a:endParaRPr lang="en-US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just" rtl="0" fontAlgn="base"/>
            <a:r>
              <a:rPr lang="en-GB" sz="1800" b="1" i="0" u="none" strike="noStrike" dirty="0">
                <a:effectLst/>
                <a:latin typeface="+mj-lt"/>
                <a:cs typeface="Cavolini" panose="03000502040302020204" pitchFamily="66" charset="0"/>
              </a:rPr>
              <a:t>Focus:</a:t>
            </a:r>
            <a:r>
              <a:rPr lang="en-GB" sz="1800" b="0" i="0" u="none" strike="noStrike" dirty="0">
                <a:effectLst/>
                <a:latin typeface="+mj-lt"/>
                <a:cs typeface="Cavolini" panose="03000502040302020204" pitchFamily="66" charset="0"/>
              </a:rPr>
              <a:t> </a:t>
            </a:r>
            <a:endParaRPr lang="en-US" b="0" i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b="0" i="0" dirty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7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A380C34-148D-6704-A625-8B70C78873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689" r="28207"/>
          <a:stretch/>
        </p:blipFill>
        <p:spPr>
          <a:xfrm>
            <a:off x="762000" y="1636938"/>
            <a:ext cx="3251200" cy="4462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FDEA91-7BC5-8C17-1B5C-BB226471F48D}"/>
              </a:ext>
            </a:extLst>
          </p:cNvPr>
          <p:cNvSpPr txBox="1"/>
          <p:nvPr/>
        </p:nvSpPr>
        <p:spPr>
          <a:xfrm>
            <a:off x="4925728" y="1636938"/>
            <a:ext cx="5327904" cy="332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Sut </a:t>
            </a:r>
            <a:r>
              <a:rPr lang="en-US" sz="2600" b="1" i="0" dirty="0" err="1">
                <a:effectLst/>
                <a:latin typeface="+mj-lt"/>
                <a:cs typeface="Cavolini" panose="03000502040302020204" pitchFamily="66" charset="0"/>
              </a:rPr>
              <a:t>i</a:t>
            </a: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 </a:t>
            </a:r>
            <a:r>
              <a:rPr lang="en-US" sz="2600" b="1" i="0" dirty="0" err="1">
                <a:effectLst/>
                <a:latin typeface="+mj-lt"/>
                <a:cs typeface="Cavolini" panose="03000502040302020204" pitchFamily="66" charset="0"/>
              </a:rPr>
              <a:t>chwarae</a:t>
            </a: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. </a:t>
            </a:r>
            <a:r>
              <a:rPr lang="en-US" sz="1700" i="0" dirty="0">
                <a:effectLst/>
                <a:latin typeface="+mj-lt"/>
                <a:cs typeface="Cavolini" panose="03000502040302020204" pitchFamily="66" charset="0"/>
              </a:rPr>
              <a:t>How to play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US" sz="1700" i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 rtl="0" fontAlgn="base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5CB39-EE78-A854-3F97-433CCACC35B6}"/>
              </a:ext>
            </a:extLst>
          </p:cNvPr>
          <p:cNvSpPr txBox="1"/>
          <p:nvPr/>
        </p:nvSpPr>
        <p:spPr>
          <a:xfrm>
            <a:off x="4993461" y="2262412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800" b="1" i="0" u="none" strike="noStrike" dirty="0">
                <a:effectLst/>
                <a:latin typeface="+mj-lt"/>
                <a:cs typeface="Cavolini" panose="03000502040302020204" pitchFamily="66" charset="0"/>
              </a:rPr>
              <a:t>One pen one dice</a:t>
            </a:r>
            <a:r>
              <a:rPr lang="en-GB" sz="1800" b="0" i="0" dirty="0">
                <a:effectLst/>
                <a:latin typeface="+mj-lt"/>
                <a:cs typeface="Cavolini" panose="03000502040302020204" pitchFamily="66" charset="0"/>
              </a:rPr>
              <a:t>​</a:t>
            </a:r>
            <a:endParaRPr lang="en-GB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just" rtl="0" fontAlgn="base"/>
            <a:r>
              <a:rPr lang="en-GB" sz="1800" b="0" i="0" u="none" strike="noStrike" dirty="0">
                <a:effectLst/>
                <a:latin typeface="+mj-lt"/>
                <a:cs typeface="Cavolini" panose="03000502040302020204" pitchFamily="66" charset="0"/>
              </a:rPr>
              <a:t>Pupils work in pairs with one pen or pencil and 1 dice. Whoever rolls the highest number is handed the pen and will start copying a short text in Welsh or a list of chosen sentences from the sentence builder. The other person rolls the dice until he /she gets a 6. Then they can swap the dice for the pen and begin copying on their page. The winner is the person who finishes copying the text first. </a:t>
            </a:r>
            <a:endParaRPr lang="en-US" b="0" i="0" dirty="0">
              <a:effectLst/>
              <a:latin typeface="+mj-lt"/>
              <a:cs typeface="Cavolini" panose="03000502040302020204" pitchFamily="66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732A7A-C76C-540D-5C1A-15C16E0D7F6A}"/>
              </a:ext>
            </a:extLst>
          </p:cNvPr>
          <p:cNvSpPr txBox="1">
            <a:spLocks/>
          </p:cNvSpPr>
          <p:nvPr/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Gemau</a:t>
            </a:r>
            <a:r>
              <a:rPr lang="en-GB" dirty="0"/>
              <a:t>  : Un pen un dis</a:t>
            </a:r>
          </a:p>
        </p:txBody>
      </p:sp>
      <p:pic>
        <p:nvPicPr>
          <p:cNvPr id="7" name="PowerPoint Dice">
            <a:hlinkClick r:id="" action="ppaction://media"/>
            <a:extLst>
              <a:ext uri="{FF2B5EF4-FFF2-40B4-BE49-F238E27FC236}">
                <a16:creationId xmlns:a16="http://schemas.microsoft.com/office/drawing/2014/main" id="{00191839-8766-31BA-CDBB-A88A4A8C4A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73866" y="4570736"/>
            <a:ext cx="1528312" cy="152831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8603DAB-7DE9-59A0-F218-3B8175D90D1A}"/>
              </a:ext>
            </a:extLst>
          </p:cNvPr>
          <p:cNvSpPr/>
          <p:nvPr/>
        </p:nvSpPr>
        <p:spPr>
          <a:xfrm>
            <a:off x="4169505" y="5209886"/>
            <a:ext cx="2324100" cy="43402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Interactive dice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C7E04D6-7F5A-AAA1-1A50-22C6796BEA06}"/>
              </a:ext>
            </a:extLst>
          </p:cNvPr>
          <p:cNvSpPr/>
          <p:nvPr/>
        </p:nvSpPr>
        <p:spPr>
          <a:xfrm>
            <a:off x="6649910" y="5195998"/>
            <a:ext cx="695325" cy="434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ribune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829</Words>
  <Application>Microsoft Office PowerPoint</Application>
  <PresentationFormat>Widescreen</PresentationFormat>
  <Paragraphs>98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Amasis MT Pro Medium</vt:lpstr>
      <vt:lpstr>Arial</vt:lpstr>
      <vt:lpstr>Cavolini</vt:lpstr>
      <vt:lpstr>Comfortaa</vt:lpstr>
      <vt:lpstr>Univers Light</vt:lpstr>
      <vt:lpstr>TribuneVTI</vt:lpstr>
      <vt:lpstr>DEFNYDDIO'R IAITH GYDA CHYMORTH (AC ADNODDAU)  (Cam 2)</vt:lpstr>
      <vt:lpstr>Mapio iaith ar draws yr uned:</vt:lpstr>
      <vt:lpstr>PowerPoint Presentation</vt:lpstr>
      <vt:lpstr>Pa iaith sydd angen nesaf?  Parhau gyda’r cylch adeiladu iaith ar ôl ymarfer y patrymau iaith. Pa iaith sydd angen nesaf?</vt:lpstr>
      <vt:lpstr>Enghraifft: Dathlu: Ymestyn </vt:lpstr>
      <vt:lpstr>Enghraifft: Dathlu: Ail gylchu/ Ail ymweld </vt:lpstr>
      <vt:lpstr>Gellid gwau gemau Cam 1 gyda cham 2 er mwyn creu gwers</vt:lpstr>
      <vt:lpstr>Gemau  : Copio cyflym</vt:lpstr>
      <vt:lpstr>PowerPoint Presentation</vt:lpstr>
      <vt:lpstr>Gemau  : Beth ydy’r gwahaniaeth?</vt:lpstr>
      <vt:lpstr>Gemau  : Lleidr brawddegau</vt:lpstr>
      <vt:lpstr>Parhau gyda’r cylch adeiladu iaith ar ôl ymarfer y patrymau iaith neu symud at gam 3?</vt:lpstr>
    </vt:vector>
  </TitlesOfParts>
  <Company>South East Wales Education Achievement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Llafar y 3ydd person</dc:title>
  <dc:creator>Sarah McAuley</dc:creator>
  <cp:lastModifiedBy>Sarah McAuley</cp:lastModifiedBy>
  <cp:revision>4</cp:revision>
  <dcterms:created xsi:type="dcterms:W3CDTF">2023-11-15T14:15:09Z</dcterms:created>
  <dcterms:modified xsi:type="dcterms:W3CDTF">2024-01-08T13:17:02Z</dcterms:modified>
</cp:coreProperties>
</file>